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62" r:id="rId4"/>
    <p:sldId id="257" r:id="rId5"/>
    <p:sldId id="259" r:id="rId6"/>
    <p:sldId id="456" r:id="rId7"/>
    <p:sldId id="269" r:id="rId8"/>
    <p:sldId id="265" r:id="rId9"/>
    <p:sldId id="448" r:id="rId10"/>
    <p:sldId id="449" r:id="rId11"/>
    <p:sldId id="450" r:id="rId12"/>
    <p:sldId id="454" r:id="rId13"/>
    <p:sldId id="300" r:id="rId14"/>
    <p:sldId id="470" r:id="rId15"/>
    <p:sldId id="475" r:id="rId16"/>
    <p:sldId id="457" r:id="rId17"/>
    <p:sldId id="461" r:id="rId18"/>
    <p:sldId id="462" r:id="rId19"/>
    <p:sldId id="459" r:id="rId20"/>
    <p:sldId id="460" r:id="rId21"/>
    <p:sldId id="471" r:id="rId22"/>
    <p:sldId id="474" r:id="rId23"/>
    <p:sldId id="472" r:id="rId24"/>
    <p:sldId id="473" r:id="rId25"/>
    <p:sldId id="463" r:id="rId26"/>
    <p:sldId id="468" r:id="rId27"/>
    <p:sldId id="466" r:id="rId28"/>
    <p:sldId id="263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8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77AFB-DBB0-4C3A-8253-EF8103591973}" type="datetimeFigureOut">
              <a:rPr lang="zh-CN" altLang="en-US" smtClean="0"/>
              <a:t>2021/10/18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13D75-0971-46E2-972F-876BF1F022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741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183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872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88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8088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8088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551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2976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1976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959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13D75-0971-46E2-972F-876BF1F02234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sz="quarter" idx="10"/>
          </p:nvPr>
        </p:nvSpPr>
        <p:spPr>
          <a:xfrm>
            <a:off x="1189738" y="2112735"/>
            <a:ext cx="1754414" cy="1754414"/>
          </a:xfrm>
          <a:custGeom>
            <a:avLst/>
            <a:gdLst>
              <a:gd name="connsiteX0" fmla="*/ 877207 w 1754414"/>
              <a:gd name="connsiteY0" fmla="*/ 0 h 1754414"/>
              <a:gd name="connsiteX1" fmla="*/ 1754414 w 1754414"/>
              <a:gd name="connsiteY1" fmla="*/ 877207 h 1754414"/>
              <a:gd name="connsiteX2" fmla="*/ 877207 w 1754414"/>
              <a:gd name="connsiteY2" fmla="*/ 1754414 h 1754414"/>
              <a:gd name="connsiteX3" fmla="*/ 0 w 1754414"/>
              <a:gd name="connsiteY3" fmla="*/ 877207 h 1754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4414" h="1754414">
                <a:moveTo>
                  <a:pt x="877207" y="0"/>
                </a:moveTo>
                <a:lnTo>
                  <a:pt x="1754414" y="877207"/>
                </a:lnTo>
                <a:lnTo>
                  <a:pt x="877207" y="1754414"/>
                </a:lnTo>
                <a:lnTo>
                  <a:pt x="0" y="8772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3875775" y="2112735"/>
            <a:ext cx="1754414" cy="1754414"/>
          </a:xfrm>
          <a:custGeom>
            <a:avLst/>
            <a:gdLst>
              <a:gd name="connsiteX0" fmla="*/ 877207 w 1754414"/>
              <a:gd name="connsiteY0" fmla="*/ 0 h 1754414"/>
              <a:gd name="connsiteX1" fmla="*/ 1754414 w 1754414"/>
              <a:gd name="connsiteY1" fmla="*/ 877207 h 1754414"/>
              <a:gd name="connsiteX2" fmla="*/ 877207 w 1754414"/>
              <a:gd name="connsiteY2" fmla="*/ 1754414 h 1754414"/>
              <a:gd name="connsiteX3" fmla="*/ 0 w 1754414"/>
              <a:gd name="connsiteY3" fmla="*/ 877207 h 1754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4414" h="1754414">
                <a:moveTo>
                  <a:pt x="877207" y="0"/>
                </a:moveTo>
                <a:lnTo>
                  <a:pt x="1754414" y="877207"/>
                </a:lnTo>
                <a:lnTo>
                  <a:pt x="877207" y="1754414"/>
                </a:lnTo>
                <a:lnTo>
                  <a:pt x="0" y="8772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2"/>
          </p:nvPr>
        </p:nvSpPr>
        <p:spPr>
          <a:xfrm>
            <a:off x="6561812" y="2112735"/>
            <a:ext cx="1754414" cy="1754414"/>
          </a:xfrm>
          <a:custGeom>
            <a:avLst/>
            <a:gdLst>
              <a:gd name="connsiteX0" fmla="*/ 877207 w 1754414"/>
              <a:gd name="connsiteY0" fmla="*/ 0 h 1754414"/>
              <a:gd name="connsiteX1" fmla="*/ 1754414 w 1754414"/>
              <a:gd name="connsiteY1" fmla="*/ 877207 h 1754414"/>
              <a:gd name="connsiteX2" fmla="*/ 877207 w 1754414"/>
              <a:gd name="connsiteY2" fmla="*/ 1754414 h 1754414"/>
              <a:gd name="connsiteX3" fmla="*/ 0 w 1754414"/>
              <a:gd name="connsiteY3" fmla="*/ 877207 h 1754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4414" h="1754414">
                <a:moveTo>
                  <a:pt x="877207" y="0"/>
                </a:moveTo>
                <a:lnTo>
                  <a:pt x="1754414" y="877207"/>
                </a:lnTo>
                <a:lnTo>
                  <a:pt x="877207" y="1754414"/>
                </a:lnTo>
                <a:lnTo>
                  <a:pt x="0" y="8772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3"/>
          </p:nvPr>
        </p:nvSpPr>
        <p:spPr>
          <a:xfrm>
            <a:off x="9247849" y="2112735"/>
            <a:ext cx="1754414" cy="1754414"/>
          </a:xfrm>
          <a:custGeom>
            <a:avLst/>
            <a:gdLst>
              <a:gd name="connsiteX0" fmla="*/ 877207 w 1754414"/>
              <a:gd name="connsiteY0" fmla="*/ 0 h 1754414"/>
              <a:gd name="connsiteX1" fmla="*/ 1754414 w 1754414"/>
              <a:gd name="connsiteY1" fmla="*/ 877207 h 1754414"/>
              <a:gd name="connsiteX2" fmla="*/ 877207 w 1754414"/>
              <a:gd name="connsiteY2" fmla="*/ 1754414 h 1754414"/>
              <a:gd name="connsiteX3" fmla="*/ 0 w 1754414"/>
              <a:gd name="connsiteY3" fmla="*/ 877207 h 1754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4414" h="1754414">
                <a:moveTo>
                  <a:pt x="877207" y="0"/>
                </a:moveTo>
                <a:lnTo>
                  <a:pt x="1754414" y="877207"/>
                </a:lnTo>
                <a:lnTo>
                  <a:pt x="877207" y="1754414"/>
                </a:lnTo>
                <a:lnTo>
                  <a:pt x="0" y="8772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1117600" y="4209143"/>
            <a:ext cx="5181600" cy="2046514"/>
          </a:xfrm>
          <a:custGeom>
            <a:avLst/>
            <a:gdLst>
              <a:gd name="connsiteX0" fmla="*/ 0 w 5181600"/>
              <a:gd name="connsiteY0" fmla="*/ 0 h 2046514"/>
              <a:gd name="connsiteX1" fmla="*/ 5181600 w 5181600"/>
              <a:gd name="connsiteY1" fmla="*/ 0 h 2046514"/>
              <a:gd name="connsiteX2" fmla="*/ 5181600 w 5181600"/>
              <a:gd name="connsiteY2" fmla="*/ 2046514 h 2046514"/>
              <a:gd name="connsiteX3" fmla="*/ 0 w 5181600"/>
              <a:gd name="connsiteY3" fmla="*/ 2046514 h 2046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1600" h="2046514">
                <a:moveTo>
                  <a:pt x="0" y="0"/>
                </a:moveTo>
                <a:lnTo>
                  <a:pt x="5181600" y="0"/>
                </a:lnTo>
                <a:lnTo>
                  <a:pt x="5181600" y="2046514"/>
                </a:lnTo>
                <a:lnTo>
                  <a:pt x="0" y="204651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498078" y="1681843"/>
            <a:ext cx="4576322" cy="4573814"/>
          </a:xfrm>
          <a:custGeom>
            <a:avLst/>
            <a:gdLst>
              <a:gd name="connsiteX0" fmla="*/ 0 w 4576322"/>
              <a:gd name="connsiteY0" fmla="*/ 0 h 4573814"/>
              <a:gd name="connsiteX1" fmla="*/ 4576322 w 4576322"/>
              <a:gd name="connsiteY1" fmla="*/ 0 h 4573814"/>
              <a:gd name="connsiteX2" fmla="*/ 4576322 w 4576322"/>
              <a:gd name="connsiteY2" fmla="*/ 4573814 h 4573814"/>
              <a:gd name="connsiteX3" fmla="*/ 0 w 4576322"/>
              <a:gd name="connsiteY3" fmla="*/ 4573814 h 4573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6322" h="4573814">
                <a:moveTo>
                  <a:pt x="0" y="0"/>
                </a:moveTo>
                <a:lnTo>
                  <a:pt x="4576322" y="0"/>
                </a:lnTo>
                <a:lnTo>
                  <a:pt x="4576322" y="4573814"/>
                </a:lnTo>
                <a:lnTo>
                  <a:pt x="0" y="457381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11559" y="3207658"/>
            <a:ext cx="4998597" cy="2801259"/>
          </a:xfrm>
          <a:custGeom>
            <a:avLst/>
            <a:gdLst>
              <a:gd name="connsiteX0" fmla="*/ 0 w 4998597"/>
              <a:gd name="connsiteY0" fmla="*/ 0 h 2801259"/>
              <a:gd name="connsiteX1" fmla="*/ 4998597 w 4998597"/>
              <a:gd name="connsiteY1" fmla="*/ 0 h 2801259"/>
              <a:gd name="connsiteX2" fmla="*/ 4998597 w 4998597"/>
              <a:gd name="connsiteY2" fmla="*/ 2801259 h 2801259"/>
              <a:gd name="connsiteX3" fmla="*/ 0 w 4998597"/>
              <a:gd name="connsiteY3" fmla="*/ 2801259 h 280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98597" h="2801259">
                <a:moveTo>
                  <a:pt x="0" y="0"/>
                </a:moveTo>
                <a:lnTo>
                  <a:pt x="4998597" y="0"/>
                </a:lnTo>
                <a:lnTo>
                  <a:pt x="4998597" y="2801259"/>
                </a:lnTo>
                <a:lnTo>
                  <a:pt x="0" y="28012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281845" y="3207658"/>
            <a:ext cx="4998597" cy="2801259"/>
          </a:xfrm>
          <a:custGeom>
            <a:avLst/>
            <a:gdLst>
              <a:gd name="connsiteX0" fmla="*/ 0 w 4998597"/>
              <a:gd name="connsiteY0" fmla="*/ 0 h 2801259"/>
              <a:gd name="connsiteX1" fmla="*/ 4998597 w 4998597"/>
              <a:gd name="connsiteY1" fmla="*/ 0 h 2801259"/>
              <a:gd name="connsiteX2" fmla="*/ 4998597 w 4998597"/>
              <a:gd name="connsiteY2" fmla="*/ 2801259 h 2801259"/>
              <a:gd name="connsiteX3" fmla="*/ 0 w 4998597"/>
              <a:gd name="connsiteY3" fmla="*/ 2801259 h 280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98597" h="2801259">
                <a:moveTo>
                  <a:pt x="0" y="0"/>
                </a:moveTo>
                <a:lnTo>
                  <a:pt x="4998597" y="0"/>
                </a:lnTo>
                <a:lnTo>
                  <a:pt x="4998597" y="2801259"/>
                </a:lnTo>
                <a:lnTo>
                  <a:pt x="0" y="28012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193800" y="1866900"/>
            <a:ext cx="4728722" cy="1905000"/>
          </a:xfrm>
          <a:custGeom>
            <a:avLst/>
            <a:gdLst>
              <a:gd name="connsiteX0" fmla="*/ 0 w 4728722"/>
              <a:gd name="connsiteY0" fmla="*/ 0 h 1905000"/>
              <a:gd name="connsiteX1" fmla="*/ 4728722 w 4728722"/>
              <a:gd name="connsiteY1" fmla="*/ 0 h 1905000"/>
              <a:gd name="connsiteX2" fmla="*/ 4728722 w 4728722"/>
              <a:gd name="connsiteY2" fmla="*/ 1905000 h 1905000"/>
              <a:gd name="connsiteX3" fmla="*/ 0 w 4728722"/>
              <a:gd name="connsiteY3" fmla="*/ 1905000 h 190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28722" h="1905000">
                <a:moveTo>
                  <a:pt x="0" y="0"/>
                </a:moveTo>
                <a:lnTo>
                  <a:pt x="4728722" y="0"/>
                </a:lnTo>
                <a:lnTo>
                  <a:pt x="4728722" y="1905000"/>
                </a:lnTo>
                <a:lnTo>
                  <a:pt x="0" y="1905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273800" y="1866900"/>
            <a:ext cx="4728722" cy="1905000"/>
          </a:xfrm>
          <a:custGeom>
            <a:avLst/>
            <a:gdLst>
              <a:gd name="connsiteX0" fmla="*/ 0 w 4728722"/>
              <a:gd name="connsiteY0" fmla="*/ 0 h 1905000"/>
              <a:gd name="connsiteX1" fmla="*/ 4728722 w 4728722"/>
              <a:gd name="connsiteY1" fmla="*/ 0 h 1905000"/>
              <a:gd name="connsiteX2" fmla="*/ 4728722 w 4728722"/>
              <a:gd name="connsiteY2" fmla="*/ 1905000 h 1905000"/>
              <a:gd name="connsiteX3" fmla="*/ 0 w 4728722"/>
              <a:gd name="connsiteY3" fmla="*/ 1905000 h 190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28722" h="1905000">
                <a:moveTo>
                  <a:pt x="0" y="0"/>
                </a:moveTo>
                <a:lnTo>
                  <a:pt x="4728722" y="0"/>
                </a:lnTo>
                <a:lnTo>
                  <a:pt x="4728722" y="1905000"/>
                </a:lnTo>
                <a:lnTo>
                  <a:pt x="0" y="1905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1193800" y="4102100"/>
            <a:ext cx="4728722" cy="1905000"/>
          </a:xfrm>
          <a:custGeom>
            <a:avLst/>
            <a:gdLst>
              <a:gd name="connsiteX0" fmla="*/ 0 w 4728722"/>
              <a:gd name="connsiteY0" fmla="*/ 0 h 1905000"/>
              <a:gd name="connsiteX1" fmla="*/ 4728722 w 4728722"/>
              <a:gd name="connsiteY1" fmla="*/ 0 h 1905000"/>
              <a:gd name="connsiteX2" fmla="*/ 4728722 w 4728722"/>
              <a:gd name="connsiteY2" fmla="*/ 1905000 h 1905000"/>
              <a:gd name="connsiteX3" fmla="*/ 0 w 4728722"/>
              <a:gd name="connsiteY3" fmla="*/ 1905000 h 190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28722" h="1905000">
                <a:moveTo>
                  <a:pt x="0" y="0"/>
                </a:moveTo>
                <a:lnTo>
                  <a:pt x="4728722" y="0"/>
                </a:lnTo>
                <a:lnTo>
                  <a:pt x="4728722" y="1905000"/>
                </a:lnTo>
                <a:lnTo>
                  <a:pt x="0" y="1905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709548" y="2004786"/>
            <a:ext cx="1473200" cy="1473200"/>
          </a:xfrm>
          <a:custGeom>
            <a:avLst/>
            <a:gdLst>
              <a:gd name="connsiteX0" fmla="*/ 0 w 1473200"/>
              <a:gd name="connsiteY0" fmla="*/ 0 h 1473200"/>
              <a:gd name="connsiteX1" fmla="*/ 1473200 w 1473200"/>
              <a:gd name="connsiteY1" fmla="*/ 0 h 1473200"/>
              <a:gd name="connsiteX2" fmla="*/ 1473200 w 1473200"/>
              <a:gd name="connsiteY2" fmla="*/ 1473200 h 1473200"/>
              <a:gd name="connsiteX3" fmla="*/ 0 w 1473200"/>
              <a:gd name="connsiteY3" fmla="*/ 1473200 h 147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3200" h="1473200">
                <a:moveTo>
                  <a:pt x="0" y="0"/>
                </a:moveTo>
                <a:lnTo>
                  <a:pt x="1473200" y="0"/>
                </a:lnTo>
                <a:lnTo>
                  <a:pt x="1473200" y="1473200"/>
                </a:lnTo>
                <a:lnTo>
                  <a:pt x="0" y="1473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4103813" y="2741386"/>
            <a:ext cx="1473200" cy="1473200"/>
          </a:xfrm>
          <a:custGeom>
            <a:avLst/>
            <a:gdLst>
              <a:gd name="connsiteX0" fmla="*/ 0 w 1473200"/>
              <a:gd name="connsiteY0" fmla="*/ 0 h 1473200"/>
              <a:gd name="connsiteX1" fmla="*/ 1473200 w 1473200"/>
              <a:gd name="connsiteY1" fmla="*/ 0 h 1473200"/>
              <a:gd name="connsiteX2" fmla="*/ 1473200 w 1473200"/>
              <a:gd name="connsiteY2" fmla="*/ 1473200 h 1473200"/>
              <a:gd name="connsiteX3" fmla="*/ 0 w 1473200"/>
              <a:gd name="connsiteY3" fmla="*/ 1473200 h 147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3200" h="1473200">
                <a:moveTo>
                  <a:pt x="0" y="0"/>
                </a:moveTo>
                <a:lnTo>
                  <a:pt x="1473200" y="0"/>
                </a:lnTo>
                <a:lnTo>
                  <a:pt x="1473200" y="1473200"/>
                </a:lnTo>
                <a:lnTo>
                  <a:pt x="0" y="1473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498078" y="2004786"/>
            <a:ext cx="1473200" cy="1473200"/>
          </a:xfrm>
          <a:custGeom>
            <a:avLst/>
            <a:gdLst>
              <a:gd name="connsiteX0" fmla="*/ 0 w 1473200"/>
              <a:gd name="connsiteY0" fmla="*/ 0 h 1473200"/>
              <a:gd name="connsiteX1" fmla="*/ 1473200 w 1473200"/>
              <a:gd name="connsiteY1" fmla="*/ 0 h 1473200"/>
              <a:gd name="connsiteX2" fmla="*/ 1473200 w 1473200"/>
              <a:gd name="connsiteY2" fmla="*/ 1473200 h 1473200"/>
              <a:gd name="connsiteX3" fmla="*/ 0 w 1473200"/>
              <a:gd name="connsiteY3" fmla="*/ 1473200 h 147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3200" h="1473200">
                <a:moveTo>
                  <a:pt x="0" y="0"/>
                </a:moveTo>
                <a:lnTo>
                  <a:pt x="1473200" y="0"/>
                </a:lnTo>
                <a:lnTo>
                  <a:pt x="1473200" y="1473200"/>
                </a:lnTo>
                <a:lnTo>
                  <a:pt x="0" y="1473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892343" y="2741386"/>
            <a:ext cx="1473200" cy="1473200"/>
          </a:xfrm>
          <a:custGeom>
            <a:avLst/>
            <a:gdLst>
              <a:gd name="connsiteX0" fmla="*/ 0 w 1473200"/>
              <a:gd name="connsiteY0" fmla="*/ 0 h 1473200"/>
              <a:gd name="connsiteX1" fmla="*/ 1473200 w 1473200"/>
              <a:gd name="connsiteY1" fmla="*/ 0 h 1473200"/>
              <a:gd name="connsiteX2" fmla="*/ 1473200 w 1473200"/>
              <a:gd name="connsiteY2" fmla="*/ 1473200 h 1473200"/>
              <a:gd name="connsiteX3" fmla="*/ 0 w 1473200"/>
              <a:gd name="connsiteY3" fmla="*/ 1473200 h 147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3200" h="1473200">
                <a:moveTo>
                  <a:pt x="0" y="0"/>
                </a:moveTo>
                <a:lnTo>
                  <a:pt x="1473200" y="0"/>
                </a:lnTo>
                <a:lnTo>
                  <a:pt x="1473200" y="1473200"/>
                </a:lnTo>
                <a:lnTo>
                  <a:pt x="0" y="1473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332690" y="1746250"/>
            <a:ext cx="2709422" cy="3524250"/>
          </a:xfrm>
          <a:custGeom>
            <a:avLst/>
            <a:gdLst>
              <a:gd name="connsiteX0" fmla="*/ 0 w 2709422"/>
              <a:gd name="connsiteY0" fmla="*/ 0 h 3524250"/>
              <a:gd name="connsiteX1" fmla="*/ 2709422 w 2709422"/>
              <a:gd name="connsiteY1" fmla="*/ 0 h 3524250"/>
              <a:gd name="connsiteX2" fmla="*/ 2709422 w 2709422"/>
              <a:gd name="connsiteY2" fmla="*/ 3524250 h 3524250"/>
              <a:gd name="connsiteX3" fmla="*/ 0 w 2709422"/>
              <a:gd name="connsiteY3" fmla="*/ 3524250 h 3524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9422" h="3524250">
                <a:moveTo>
                  <a:pt x="0" y="0"/>
                </a:moveTo>
                <a:lnTo>
                  <a:pt x="2709422" y="0"/>
                </a:lnTo>
                <a:lnTo>
                  <a:pt x="2709422" y="3524250"/>
                </a:lnTo>
                <a:lnTo>
                  <a:pt x="0" y="35242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746829" y="1746250"/>
            <a:ext cx="2709422" cy="3524250"/>
          </a:xfrm>
          <a:custGeom>
            <a:avLst/>
            <a:gdLst>
              <a:gd name="connsiteX0" fmla="*/ 0 w 2709422"/>
              <a:gd name="connsiteY0" fmla="*/ 0 h 3524250"/>
              <a:gd name="connsiteX1" fmla="*/ 2709422 w 2709422"/>
              <a:gd name="connsiteY1" fmla="*/ 0 h 3524250"/>
              <a:gd name="connsiteX2" fmla="*/ 2709422 w 2709422"/>
              <a:gd name="connsiteY2" fmla="*/ 3524250 h 3524250"/>
              <a:gd name="connsiteX3" fmla="*/ 0 w 2709422"/>
              <a:gd name="connsiteY3" fmla="*/ 3524250 h 3524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9422" h="3524250">
                <a:moveTo>
                  <a:pt x="0" y="0"/>
                </a:moveTo>
                <a:lnTo>
                  <a:pt x="2709422" y="0"/>
                </a:lnTo>
                <a:lnTo>
                  <a:pt x="2709422" y="3524250"/>
                </a:lnTo>
                <a:lnTo>
                  <a:pt x="0" y="35242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160968" y="1746250"/>
            <a:ext cx="2709422" cy="3524250"/>
          </a:xfrm>
          <a:custGeom>
            <a:avLst/>
            <a:gdLst>
              <a:gd name="connsiteX0" fmla="*/ 0 w 2709422"/>
              <a:gd name="connsiteY0" fmla="*/ 0 h 3524250"/>
              <a:gd name="connsiteX1" fmla="*/ 2709422 w 2709422"/>
              <a:gd name="connsiteY1" fmla="*/ 0 h 3524250"/>
              <a:gd name="connsiteX2" fmla="*/ 2709422 w 2709422"/>
              <a:gd name="connsiteY2" fmla="*/ 3524250 h 3524250"/>
              <a:gd name="connsiteX3" fmla="*/ 0 w 2709422"/>
              <a:gd name="connsiteY3" fmla="*/ 3524250 h 3524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9422" h="3524250">
                <a:moveTo>
                  <a:pt x="0" y="0"/>
                </a:moveTo>
                <a:lnTo>
                  <a:pt x="2709422" y="0"/>
                </a:lnTo>
                <a:lnTo>
                  <a:pt x="2709422" y="3524250"/>
                </a:lnTo>
                <a:lnTo>
                  <a:pt x="0" y="35242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539401" y="1955802"/>
            <a:ext cx="9128598" cy="3035300"/>
          </a:xfrm>
          <a:custGeom>
            <a:avLst/>
            <a:gdLst>
              <a:gd name="connsiteX0" fmla="*/ 4647286 w 9128598"/>
              <a:gd name="connsiteY0" fmla="*/ 666285 h 3035300"/>
              <a:gd name="connsiteX1" fmla="*/ 6804955 w 9128598"/>
              <a:gd name="connsiteY1" fmla="*/ 666285 h 3035300"/>
              <a:gd name="connsiteX2" fmla="*/ 6804955 w 9128598"/>
              <a:gd name="connsiteY2" fmla="*/ 3035300 h 3035300"/>
              <a:gd name="connsiteX3" fmla="*/ 4647286 w 9128598"/>
              <a:gd name="connsiteY3" fmla="*/ 3035300 h 3035300"/>
              <a:gd name="connsiteX4" fmla="*/ 6970929 w 9128598"/>
              <a:gd name="connsiteY4" fmla="*/ 0 h 3035300"/>
              <a:gd name="connsiteX5" fmla="*/ 9128598 w 9128598"/>
              <a:gd name="connsiteY5" fmla="*/ 0 h 3035300"/>
              <a:gd name="connsiteX6" fmla="*/ 9128598 w 9128598"/>
              <a:gd name="connsiteY6" fmla="*/ 3035300 h 3035300"/>
              <a:gd name="connsiteX7" fmla="*/ 6970929 w 9128598"/>
              <a:gd name="connsiteY7" fmla="*/ 3035300 h 3035300"/>
              <a:gd name="connsiteX8" fmla="*/ 2323643 w 9128598"/>
              <a:gd name="connsiteY8" fmla="*/ 0 h 3035300"/>
              <a:gd name="connsiteX9" fmla="*/ 4481312 w 9128598"/>
              <a:gd name="connsiteY9" fmla="*/ 0 h 3035300"/>
              <a:gd name="connsiteX10" fmla="*/ 4481312 w 9128598"/>
              <a:gd name="connsiteY10" fmla="*/ 2421894 h 3035300"/>
              <a:gd name="connsiteX11" fmla="*/ 2323643 w 9128598"/>
              <a:gd name="connsiteY11" fmla="*/ 2421894 h 3035300"/>
              <a:gd name="connsiteX12" fmla="*/ 0 w 9128598"/>
              <a:gd name="connsiteY12" fmla="*/ 0 h 3035300"/>
              <a:gd name="connsiteX13" fmla="*/ 2157669 w 9128598"/>
              <a:gd name="connsiteY13" fmla="*/ 0 h 3035300"/>
              <a:gd name="connsiteX14" fmla="*/ 2157669 w 9128598"/>
              <a:gd name="connsiteY14" fmla="*/ 3035300 h 3035300"/>
              <a:gd name="connsiteX15" fmla="*/ 0 w 9128598"/>
              <a:gd name="connsiteY15" fmla="*/ 303530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28598" h="3035300">
                <a:moveTo>
                  <a:pt x="4647286" y="666285"/>
                </a:moveTo>
                <a:lnTo>
                  <a:pt x="6804955" y="666285"/>
                </a:lnTo>
                <a:lnTo>
                  <a:pt x="6804955" y="3035300"/>
                </a:lnTo>
                <a:lnTo>
                  <a:pt x="4647286" y="3035300"/>
                </a:lnTo>
                <a:close/>
                <a:moveTo>
                  <a:pt x="6970929" y="0"/>
                </a:moveTo>
                <a:lnTo>
                  <a:pt x="9128598" y="0"/>
                </a:lnTo>
                <a:lnTo>
                  <a:pt x="9128598" y="3035300"/>
                </a:lnTo>
                <a:lnTo>
                  <a:pt x="6970929" y="3035300"/>
                </a:lnTo>
                <a:close/>
                <a:moveTo>
                  <a:pt x="2323643" y="0"/>
                </a:moveTo>
                <a:lnTo>
                  <a:pt x="4481312" y="0"/>
                </a:lnTo>
                <a:lnTo>
                  <a:pt x="4481312" y="2421894"/>
                </a:lnTo>
                <a:lnTo>
                  <a:pt x="2323643" y="2421894"/>
                </a:lnTo>
                <a:close/>
                <a:moveTo>
                  <a:pt x="0" y="0"/>
                </a:moveTo>
                <a:lnTo>
                  <a:pt x="2157669" y="0"/>
                </a:lnTo>
                <a:lnTo>
                  <a:pt x="2157669" y="3035300"/>
                </a:lnTo>
                <a:lnTo>
                  <a:pt x="0" y="30353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695326" y="2032000"/>
            <a:ext cx="5802753" cy="3873500"/>
          </a:xfrm>
          <a:custGeom>
            <a:avLst/>
            <a:gdLst>
              <a:gd name="connsiteX0" fmla="*/ 0 w 5802753"/>
              <a:gd name="connsiteY0" fmla="*/ 0 h 3873500"/>
              <a:gd name="connsiteX1" fmla="*/ 5802753 w 5802753"/>
              <a:gd name="connsiteY1" fmla="*/ 0 h 3873500"/>
              <a:gd name="connsiteX2" fmla="*/ 5802753 w 5802753"/>
              <a:gd name="connsiteY2" fmla="*/ 3873500 h 3873500"/>
              <a:gd name="connsiteX3" fmla="*/ 0 w 5802753"/>
              <a:gd name="connsiteY3" fmla="*/ 3873500 h 387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2753" h="3873500">
                <a:moveTo>
                  <a:pt x="0" y="0"/>
                </a:moveTo>
                <a:lnTo>
                  <a:pt x="5802753" y="0"/>
                </a:lnTo>
                <a:lnTo>
                  <a:pt x="5802753" y="3873500"/>
                </a:lnTo>
                <a:lnTo>
                  <a:pt x="0" y="38735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137558" y="2154903"/>
            <a:ext cx="2689324" cy="1749270"/>
          </a:xfrm>
          <a:custGeom>
            <a:avLst/>
            <a:gdLst>
              <a:gd name="connsiteX0" fmla="*/ 0 w 2689324"/>
              <a:gd name="connsiteY0" fmla="*/ 0 h 1749270"/>
              <a:gd name="connsiteX1" fmla="*/ 2689324 w 2689324"/>
              <a:gd name="connsiteY1" fmla="*/ 0 h 1749270"/>
              <a:gd name="connsiteX2" fmla="*/ 2689324 w 2689324"/>
              <a:gd name="connsiteY2" fmla="*/ 1749270 h 1749270"/>
              <a:gd name="connsiteX3" fmla="*/ 0 w 2689324"/>
              <a:gd name="connsiteY3" fmla="*/ 1749270 h 174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324" h="1749270">
                <a:moveTo>
                  <a:pt x="0" y="0"/>
                </a:moveTo>
                <a:lnTo>
                  <a:pt x="2689324" y="0"/>
                </a:lnTo>
                <a:lnTo>
                  <a:pt x="2689324" y="1749270"/>
                </a:lnTo>
                <a:lnTo>
                  <a:pt x="0" y="174927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751337" y="2154903"/>
            <a:ext cx="2689324" cy="1749270"/>
          </a:xfrm>
          <a:custGeom>
            <a:avLst/>
            <a:gdLst>
              <a:gd name="connsiteX0" fmla="*/ 0 w 2689324"/>
              <a:gd name="connsiteY0" fmla="*/ 0 h 1749270"/>
              <a:gd name="connsiteX1" fmla="*/ 2689324 w 2689324"/>
              <a:gd name="connsiteY1" fmla="*/ 0 h 1749270"/>
              <a:gd name="connsiteX2" fmla="*/ 2689324 w 2689324"/>
              <a:gd name="connsiteY2" fmla="*/ 1749270 h 1749270"/>
              <a:gd name="connsiteX3" fmla="*/ 0 w 2689324"/>
              <a:gd name="connsiteY3" fmla="*/ 1749270 h 174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324" h="1749270">
                <a:moveTo>
                  <a:pt x="0" y="0"/>
                </a:moveTo>
                <a:lnTo>
                  <a:pt x="2689324" y="0"/>
                </a:lnTo>
                <a:lnTo>
                  <a:pt x="2689324" y="1749270"/>
                </a:lnTo>
                <a:lnTo>
                  <a:pt x="0" y="174927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365117" y="2154903"/>
            <a:ext cx="2689324" cy="1749270"/>
          </a:xfrm>
          <a:custGeom>
            <a:avLst/>
            <a:gdLst>
              <a:gd name="connsiteX0" fmla="*/ 0 w 2689324"/>
              <a:gd name="connsiteY0" fmla="*/ 0 h 1749270"/>
              <a:gd name="connsiteX1" fmla="*/ 2689324 w 2689324"/>
              <a:gd name="connsiteY1" fmla="*/ 0 h 1749270"/>
              <a:gd name="connsiteX2" fmla="*/ 2689324 w 2689324"/>
              <a:gd name="connsiteY2" fmla="*/ 1749270 h 1749270"/>
              <a:gd name="connsiteX3" fmla="*/ 0 w 2689324"/>
              <a:gd name="connsiteY3" fmla="*/ 1749270 h 174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324" h="1749270">
                <a:moveTo>
                  <a:pt x="0" y="0"/>
                </a:moveTo>
                <a:lnTo>
                  <a:pt x="2689324" y="0"/>
                </a:lnTo>
                <a:lnTo>
                  <a:pt x="2689324" y="1749270"/>
                </a:lnTo>
                <a:lnTo>
                  <a:pt x="0" y="174927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695325" y="647700"/>
            <a:ext cx="4048125" cy="5505450"/>
          </a:xfrm>
          <a:custGeom>
            <a:avLst/>
            <a:gdLst>
              <a:gd name="connsiteX0" fmla="*/ 0 w 4048125"/>
              <a:gd name="connsiteY0" fmla="*/ 0 h 5505450"/>
              <a:gd name="connsiteX1" fmla="*/ 4048125 w 4048125"/>
              <a:gd name="connsiteY1" fmla="*/ 0 h 5505450"/>
              <a:gd name="connsiteX2" fmla="*/ 4048125 w 4048125"/>
              <a:gd name="connsiteY2" fmla="*/ 5505450 h 5505450"/>
              <a:gd name="connsiteX3" fmla="*/ 0 w 4048125"/>
              <a:gd name="connsiteY3" fmla="*/ 5505450 h 550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48125" h="5505450">
                <a:moveTo>
                  <a:pt x="0" y="0"/>
                </a:moveTo>
                <a:lnTo>
                  <a:pt x="4048125" y="0"/>
                </a:lnTo>
                <a:lnTo>
                  <a:pt x="4048125" y="5505450"/>
                </a:lnTo>
                <a:lnTo>
                  <a:pt x="0" y="55054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695325" y="650930"/>
            <a:ext cx="10801351" cy="3177153"/>
          </a:xfrm>
          <a:custGeom>
            <a:avLst/>
            <a:gdLst>
              <a:gd name="connsiteX0" fmla="*/ 0 w 10801351"/>
              <a:gd name="connsiteY0" fmla="*/ 0 h 3177153"/>
              <a:gd name="connsiteX1" fmla="*/ 10801351 w 10801351"/>
              <a:gd name="connsiteY1" fmla="*/ 0 h 3177153"/>
              <a:gd name="connsiteX2" fmla="*/ 10801351 w 10801351"/>
              <a:gd name="connsiteY2" fmla="*/ 3177153 h 3177153"/>
              <a:gd name="connsiteX3" fmla="*/ 0 w 10801351"/>
              <a:gd name="connsiteY3" fmla="*/ 3177153 h 3177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01351" h="3177153">
                <a:moveTo>
                  <a:pt x="0" y="0"/>
                </a:moveTo>
                <a:lnTo>
                  <a:pt x="10801351" y="0"/>
                </a:lnTo>
                <a:lnTo>
                  <a:pt x="10801351" y="3177153"/>
                </a:lnTo>
                <a:lnTo>
                  <a:pt x="0" y="317715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13A55609-66E1-40D6-A38E-1A05EFC46A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82" r="10000" b="4473"/>
          <a:stretch/>
        </p:blipFill>
        <p:spPr>
          <a:xfrm>
            <a:off x="-1" y="-3446"/>
            <a:ext cx="12186935" cy="686144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sp>
        <p:nvSpPr>
          <p:cNvPr id="4" name="文本框 3"/>
          <p:cNvSpPr txBox="1"/>
          <p:nvPr/>
        </p:nvSpPr>
        <p:spPr>
          <a:xfrm>
            <a:off x="31981" y="2319281"/>
            <a:ext cx="1216001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algn="ctr"/>
            <a:r>
              <a:rPr lang="zh-CN" altLang="en-US" sz="6600" dirty="0">
                <a:latin typeface="Geometr415 Blk BT" panose="020B0802020204020303" pitchFamily="34" charset="0"/>
              </a:rPr>
              <a:t>智能安全头盔</a:t>
            </a:r>
            <a:endParaRPr lang="zh-CN" sz="6600" dirty="0">
              <a:latin typeface="Geometr415 Blk BT" panose="020B0802020204020303" pitchFamily="34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1F1027A-287A-416B-BAE7-8581320AE5B5}"/>
              </a:ext>
            </a:extLst>
          </p:cNvPr>
          <p:cNvSpPr/>
          <p:nvPr/>
        </p:nvSpPr>
        <p:spPr>
          <a:xfrm>
            <a:off x="1637655" y="1983950"/>
            <a:ext cx="9050665" cy="1744770"/>
          </a:xfrm>
          <a:prstGeom prst="rect">
            <a:avLst/>
          </a:pr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占位符 34">
            <a:extLst>
              <a:ext uri="{FF2B5EF4-FFF2-40B4-BE49-F238E27FC236}">
                <a16:creationId xmlns:a16="http://schemas.microsoft.com/office/drawing/2014/main" id="{80C31B09-66A9-4839-B972-5D56CC8C242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27325" r="27325"/>
          <a:stretch/>
        </p:blipFill>
        <p:spPr>
          <a:xfrm>
            <a:off x="695325" y="647700"/>
            <a:ext cx="4048125" cy="550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矩形 2"/>
          <p:cNvSpPr/>
          <p:nvPr/>
        </p:nvSpPr>
        <p:spPr>
          <a:xfrm>
            <a:off x="1637655" y="1882350"/>
            <a:ext cx="9859019" cy="3896130"/>
          </a:xfrm>
          <a:prstGeom prst="rect">
            <a:avLst/>
          </a:pr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544910" y="937052"/>
            <a:ext cx="290615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algn="dist"/>
            <a:r>
              <a:rPr lang="zh-CN" altLang="en-US" sz="4800" dirty="0">
                <a:latin typeface="Geometr415 Blk BT" panose="020B0802020204020303" pitchFamily="34" charset="0"/>
              </a:rPr>
              <a:t>主要内容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5685780" y="2237997"/>
            <a:ext cx="5703051" cy="646331"/>
            <a:chOff x="5010151" y="2610534"/>
            <a:chExt cx="5703051" cy="646331"/>
          </a:xfrm>
        </p:grpSpPr>
        <p:grpSp>
          <p:nvGrpSpPr>
            <p:cNvPr id="10" name="组合 9"/>
            <p:cNvGrpSpPr/>
            <p:nvPr/>
          </p:nvGrpSpPr>
          <p:grpSpPr>
            <a:xfrm>
              <a:off x="5010151" y="2610534"/>
              <a:ext cx="723899" cy="646331"/>
              <a:chOff x="5010151" y="2610534"/>
              <a:chExt cx="723899" cy="646331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105400" y="2666999"/>
                <a:ext cx="533400" cy="5334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5010151" y="2610534"/>
                <a:ext cx="7238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>
                    <a:rot lat="0" lon="0" rev="0"/>
                  </a:lightRig>
                </a:scene3d>
                <a:sp3d contourW="12700"/>
              </a:bodyPr>
              <a:lstStyle/>
              <a:p>
                <a:pPr algn="dist"/>
                <a:r>
                  <a:rPr lang="en-US" altLang="zh-CN" sz="3600" dirty="0">
                    <a:solidFill>
                      <a:schemeClr val="bg1"/>
                    </a:solidFill>
                    <a:latin typeface="Geometr415 Blk BT" panose="020B0802020204020303" pitchFamily="34" charset="0"/>
                  </a:rPr>
                  <a:t>1</a:t>
                </a:r>
                <a:endParaRPr lang="zh-CN" altLang="en-US" sz="3600" dirty="0">
                  <a:solidFill>
                    <a:schemeClr val="bg1"/>
                  </a:solidFill>
                  <a:latin typeface="Geometr415 Blk BT" panose="020B0802020204020303" pitchFamily="34" charset="0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5829299" y="2641312"/>
              <a:ext cx="48839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r>
                <a:rPr lang="zh-CN" altLang="en-US" sz="2800" dirty="0">
                  <a:latin typeface="Geometr415 Blk BT" panose="020B0802020204020303" pitchFamily="34" charset="0"/>
                </a:rPr>
                <a:t>产品简介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685780" y="3110683"/>
            <a:ext cx="5703051" cy="954107"/>
            <a:chOff x="5010151" y="2610197"/>
            <a:chExt cx="5703051" cy="954107"/>
          </a:xfrm>
        </p:grpSpPr>
        <p:grpSp>
          <p:nvGrpSpPr>
            <p:cNvPr id="14" name="组合 13"/>
            <p:cNvGrpSpPr/>
            <p:nvPr/>
          </p:nvGrpSpPr>
          <p:grpSpPr>
            <a:xfrm>
              <a:off x="5010151" y="2610534"/>
              <a:ext cx="723899" cy="646331"/>
              <a:chOff x="5010151" y="2610534"/>
              <a:chExt cx="723899" cy="646331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5105400" y="2666999"/>
                <a:ext cx="533400" cy="5334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5010151" y="2610534"/>
                <a:ext cx="7238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>
                    <a:rot lat="0" lon="0" rev="0"/>
                  </a:lightRig>
                </a:scene3d>
                <a:sp3d contourW="12700"/>
              </a:bodyPr>
              <a:lstStyle/>
              <a:p>
                <a:pPr algn="dist"/>
                <a:r>
                  <a:rPr lang="en-US" altLang="zh-CN" sz="3600" dirty="0">
                    <a:solidFill>
                      <a:schemeClr val="bg1"/>
                    </a:solidFill>
                    <a:latin typeface="Geometr415 Blk BT" panose="020B0802020204020303" pitchFamily="34" charset="0"/>
                  </a:rPr>
                  <a:t>2</a:t>
                </a:r>
                <a:endParaRPr lang="zh-CN" altLang="en-US" sz="3600" dirty="0">
                  <a:solidFill>
                    <a:schemeClr val="bg1"/>
                  </a:solidFill>
                  <a:latin typeface="Geometr415 Blk BT" panose="020B0802020204020303" pitchFamily="34" charset="0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5829299" y="2610197"/>
              <a:ext cx="488390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r>
                <a:rPr lang="zh-CN" altLang="en-US" sz="2800" dirty="0">
                  <a:latin typeface="Geometr415 Blk BT" panose="020B0802020204020303" pitchFamily="34" charset="0"/>
                </a:rPr>
                <a:t>需求考虑</a:t>
              </a:r>
            </a:p>
            <a:p>
              <a:endParaRPr lang="zh-CN" altLang="en-US" sz="2800" dirty="0">
                <a:latin typeface="Geometr415 Blk BT" panose="020B0802020204020303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685780" y="3984043"/>
            <a:ext cx="5703051" cy="646331"/>
            <a:chOff x="5010151" y="2610534"/>
            <a:chExt cx="5703051" cy="646331"/>
          </a:xfrm>
        </p:grpSpPr>
        <p:grpSp>
          <p:nvGrpSpPr>
            <p:cNvPr id="19" name="组合 18"/>
            <p:cNvGrpSpPr/>
            <p:nvPr/>
          </p:nvGrpSpPr>
          <p:grpSpPr>
            <a:xfrm>
              <a:off x="5010151" y="2610534"/>
              <a:ext cx="723899" cy="646331"/>
              <a:chOff x="5010151" y="2610534"/>
              <a:chExt cx="723899" cy="646331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5105400" y="2666999"/>
                <a:ext cx="533400" cy="5334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010151" y="2610534"/>
                <a:ext cx="7238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>
                    <a:rot lat="0" lon="0" rev="0"/>
                  </a:lightRig>
                </a:scene3d>
                <a:sp3d contourW="12700"/>
              </a:bodyPr>
              <a:lstStyle/>
              <a:p>
                <a:pPr algn="dist"/>
                <a:r>
                  <a:rPr lang="en-US" altLang="zh-CN" sz="3600" dirty="0">
                    <a:solidFill>
                      <a:schemeClr val="bg1"/>
                    </a:solidFill>
                    <a:latin typeface="Geometr415 Blk BT" panose="020B0802020204020303" pitchFamily="34" charset="0"/>
                  </a:rPr>
                  <a:t>3</a:t>
                </a:r>
                <a:endParaRPr lang="zh-CN" altLang="en-US" sz="3600" dirty="0">
                  <a:solidFill>
                    <a:schemeClr val="bg1"/>
                  </a:solidFill>
                  <a:latin typeface="Geometr415 Blk BT" panose="020B0802020204020303" pitchFamily="34" charset="0"/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5829299" y="2641312"/>
              <a:ext cx="4883903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r>
                <a:rPr lang="zh-CN" altLang="en-US" sz="2800" dirty="0">
                  <a:latin typeface="Geometr415 Blk BT" panose="020B0802020204020303" pitchFamily="34" charset="0"/>
                </a:rPr>
                <a:t>调研分析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51954" y="1104900"/>
            <a:ext cx="3506869" cy="4673580"/>
          </a:xfrm>
          <a:custGeom>
            <a:avLst/>
            <a:gdLst>
              <a:gd name="connsiteX0" fmla="*/ 0 w 3505845"/>
              <a:gd name="connsiteY0" fmla="*/ 0 h 4673580"/>
              <a:gd name="connsiteX1" fmla="*/ 3505845 w 3505845"/>
              <a:gd name="connsiteY1" fmla="*/ 0 h 4673580"/>
              <a:gd name="connsiteX2" fmla="*/ 3505845 w 3505845"/>
              <a:gd name="connsiteY2" fmla="*/ 4673580 h 4673580"/>
              <a:gd name="connsiteX3" fmla="*/ 0 w 3505845"/>
              <a:gd name="connsiteY3" fmla="*/ 4673580 h 4673580"/>
              <a:gd name="connsiteX4" fmla="*/ 0 w 3505845"/>
              <a:gd name="connsiteY4" fmla="*/ 0 h 4673580"/>
              <a:gd name="connsiteX0-1" fmla="*/ 0 w 3505845"/>
              <a:gd name="connsiteY0-2" fmla="*/ 0 h 4673580"/>
              <a:gd name="connsiteX1-3" fmla="*/ 3505845 w 3505845"/>
              <a:gd name="connsiteY1-4" fmla="*/ 0 h 4673580"/>
              <a:gd name="connsiteX2-5" fmla="*/ 3486795 w 3505845"/>
              <a:gd name="connsiteY2-6" fmla="*/ 2247900 h 4673580"/>
              <a:gd name="connsiteX3-7" fmla="*/ 3505845 w 3505845"/>
              <a:gd name="connsiteY3-8" fmla="*/ 4673580 h 4673580"/>
              <a:gd name="connsiteX4-9" fmla="*/ 0 w 3505845"/>
              <a:gd name="connsiteY4-10" fmla="*/ 4673580 h 4673580"/>
              <a:gd name="connsiteX5" fmla="*/ 0 w 3505845"/>
              <a:gd name="connsiteY5" fmla="*/ 0 h 4673580"/>
              <a:gd name="connsiteX0-11" fmla="*/ 0 w 3505845"/>
              <a:gd name="connsiteY0-12" fmla="*/ 0 h 4673580"/>
              <a:gd name="connsiteX1-13" fmla="*/ 3505845 w 3505845"/>
              <a:gd name="connsiteY1-14" fmla="*/ 0 h 4673580"/>
              <a:gd name="connsiteX2-15" fmla="*/ 3486795 w 3505845"/>
              <a:gd name="connsiteY2-16" fmla="*/ 2247900 h 4673580"/>
              <a:gd name="connsiteX3-17" fmla="*/ 3486795 w 3505845"/>
              <a:gd name="connsiteY3-18" fmla="*/ 3524250 h 4673580"/>
              <a:gd name="connsiteX4-19" fmla="*/ 3505845 w 3505845"/>
              <a:gd name="connsiteY4-20" fmla="*/ 4673580 h 4673580"/>
              <a:gd name="connsiteX5-21" fmla="*/ 0 w 3505845"/>
              <a:gd name="connsiteY5-22" fmla="*/ 4673580 h 4673580"/>
              <a:gd name="connsiteX6" fmla="*/ 0 w 3505845"/>
              <a:gd name="connsiteY6" fmla="*/ 0 h 4673580"/>
              <a:gd name="connsiteX0-23" fmla="*/ 0 w 3505845"/>
              <a:gd name="connsiteY0-24" fmla="*/ 0 h 4673580"/>
              <a:gd name="connsiteX1-25" fmla="*/ 3505845 w 3505845"/>
              <a:gd name="connsiteY1-26" fmla="*/ 0 h 4673580"/>
              <a:gd name="connsiteX2-27" fmla="*/ 3486795 w 3505845"/>
              <a:gd name="connsiteY2-28" fmla="*/ 2247900 h 4673580"/>
              <a:gd name="connsiteX3-29" fmla="*/ 3467745 w 3505845"/>
              <a:gd name="connsiteY3-30" fmla="*/ 2857500 h 4673580"/>
              <a:gd name="connsiteX4-31" fmla="*/ 3486795 w 3505845"/>
              <a:gd name="connsiteY4-32" fmla="*/ 3524250 h 4673580"/>
              <a:gd name="connsiteX5-33" fmla="*/ 3505845 w 3505845"/>
              <a:gd name="connsiteY5-34" fmla="*/ 4673580 h 4673580"/>
              <a:gd name="connsiteX6-35" fmla="*/ 0 w 3505845"/>
              <a:gd name="connsiteY6-36" fmla="*/ 4673580 h 4673580"/>
              <a:gd name="connsiteX7" fmla="*/ 0 w 3505845"/>
              <a:gd name="connsiteY7" fmla="*/ 0 h 4673580"/>
              <a:gd name="connsiteX0-37" fmla="*/ 3467745 w 3559185"/>
              <a:gd name="connsiteY0-38" fmla="*/ 2857500 h 4673580"/>
              <a:gd name="connsiteX1-39" fmla="*/ 3486795 w 3559185"/>
              <a:gd name="connsiteY1-40" fmla="*/ 3524250 h 4673580"/>
              <a:gd name="connsiteX2-41" fmla="*/ 3505845 w 3559185"/>
              <a:gd name="connsiteY2-42" fmla="*/ 4673580 h 4673580"/>
              <a:gd name="connsiteX3-43" fmla="*/ 0 w 3559185"/>
              <a:gd name="connsiteY3-44" fmla="*/ 4673580 h 4673580"/>
              <a:gd name="connsiteX4-45" fmla="*/ 0 w 3559185"/>
              <a:gd name="connsiteY4-46" fmla="*/ 0 h 4673580"/>
              <a:gd name="connsiteX5-47" fmla="*/ 3505845 w 3559185"/>
              <a:gd name="connsiteY5-48" fmla="*/ 0 h 4673580"/>
              <a:gd name="connsiteX6-49" fmla="*/ 3486795 w 3559185"/>
              <a:gd name="connsiteY6-50" fmla="*/ 2247900 h 4673580"/>
              <a:gd name="connsiteX7-51" fmla="*/ 3559185 w 3559185"/>
              <a:gd name="connsiteY7-52" fmla="*/ 2948940 h 4673580"/>
              <a:gd name="connsiteX0-53" fmla="*/ 3467745 w 3505845"/>
              <a:gd name="connsiteY0-54" fmla="*/ 2857500 h 4673580"/>
              <a:gd name="connsiteX1-55" fmla="*/ 3486795 w 3505845"/>
              <a:gd name="connsiteY1-56" fmla="*/ 3524250 h 4673580"/>
              <a:gd name="connsiteX2-57" fmla="*/ 3505845 w 3505845"/>
              <a:gd name="connsiteY2-58" fmla="*/ 4673580 h 4673580"/>
              <a:gd name="connsiteX3-59" fmla="*/ 0 w 3505845"/>
              <a:gd name="connsiteY3-60" fmla="*/ 4673580 h 4673580"/>
              <a:gd name="connsiteX4-61" fmla="*/ 0 w 3505845"/>
              <a:gd name="connsiteY4-62" fmla="*/ 0 h 4673580"/>
              <a:gd name="connsiteX5-63" fmla="*/ 3505845 w 3505845"/>
              <a:gd name="connsiteY5-64" fmla="*/ 0 h 4673580"/>
              <a:gd name="connsiteX6-65" fmla="*/ 3486795 w 3505845"/>
              <a:gd name="connsiteY6-66" fmla="*/ 2247900 h 4673580"/>
              <a:gd name="connsiteX0-67" fmla="*/ 3486795 w 3505845"/>
              <a:gd name="connsiteY0-68" fmla="*/ 3524250 h 4673580"/>
              <a:gd name="connsiteX1-69" fmla="*/ 3505845 w 3505845"/>
              <a:gd name="connsiteY1-70" fmla="*/ 4673580 h 4673580"/>
              <a:gd name="connsiteX2-71" fmla="*/ 0 w 3505845"/>
              <a:gd name="connsiteY2-72" fmla="*/ 4673580 h 4673580"/>
              <a:gd name="connsiteX3-73" fmla="*/ 0 w 3505845"/>
              <a:gd name="connsiteY3-74" fmla="*/ 0 h 4673580"/>
              <a:gd name="connsiteX4-75" fmla="*/ 3505845 w 3505845"/>
              <a:gd name="connsiteY4-76" fmla="*/ 0 h 4673580"/>
              <a:gd name="connsiteX5-77" fmla="*/ 3486795 w 3505845"/>
              <a:gd name="connsiteY5-78" fmla="*/ 2247900 h 4673580"/>
              <a:gd name="connsiteX0-79" fmla="*/ 3515978 w 3515978"/>
              <a:gd name="connsiteY0-80" fmla="*/ 3524250 h 4673580"/>
              <a:gd name="connsiteX1-81" fmla="*/ 3505845 w 3515978"/>
              <a:gd name="connsiteY1-82" fmla="*/ 4673580 h 4673580"/>
              <a:gd name="connsiteX2-83" fmla="*/ 0 w 3515978"/>
              <a:gd name="connsiteY2-84" fmla="*/ 4673580 h 4673580"/>
              <a:gd name="connsiteX3-85" fmla="*/ 0 w 3515978"/>
              <a:gd name="connsiteY3-86" fmla="*/ 0 h 4673580"/>
              <a:gd name="connsiteX4-87" fmla="*/ 3505845 w 3515978"/>
              <a:gd name="connsiteY4-88" fmla="*/ 0 h 4673580"/>
              <a:gd name="connsiteX5-89" fmla="*/ 3486795 w 3515978"/>
              <a:gd name="connsiteY5-90" fmla="*/ 2247900 h 4673580"/>
              <a:gd name="connsiteX0-91" fmla="*/ 3506250 w 3506869"/>
              <a:gd name="connsiteY0-92" fmla="*/ 3524250 h 4673580"/>
              <a:gd name="connsiteX1-93" fmla="*/ 3505845 w 3506869"/>
              <a:gd name="connsiteY1-94" fmla="*/ 4673580 h 4673580"/>
              <a:gd name="connsiteX2-95" fmla="*/ 0 w 3506869"/>
              <a:gd name="connsiteY2-96" fmla="*/ 4673580 h 4673580"/>
              <a:gd name="connsiteX3-97" fmla="*/ 0 w 3506869"/>
              <a:gd name="connsiteY3-98" fmla="*/ 0 h 4673580"/>
              <a:gd name="connsiteX4-99" fmla="*/ 3505845 w 3506869"/>
              <a:gd name="connsiteY4-100" fmla="*/ 0 h 4673580"/>
              <a:gd name="connsiteX5-101" fmla="*/ 3486795 w 3506869"/>
              <a:gd name="connsiteY5-102" fmla="*/ 2247900 h 4673580"/>
              <a:gd name="connsiteX0-103" fmla="*/ 3506250 w 3506869"/>
              <a:gd name="connsiteY0-104" fmla="*/ 3524250 h 4673580"/>
              <a:gd name="connsiteX1-105" fmla="*/ 3505845 w 3506869"/>
              <a:gd name="connsiteY1-106" fmla="*/ 4673580 h 4673580"/>
              <a:gd name="connsiteX2-107" fmla="*/ 0 w 3506869"/>
              <a:gd name="connsiteY2-108" fmla="*/ 4673580 h 4673580"/>
              <a:gd name="connsiteX3-109" fmla="*/ 0 w 3506869"/>
              <a:gd name="connsiteY3-110" fmla="*/ 0 h 4673580"/>
              <a:gd name="connsiteX4-111" fmla="*/ 3505845 w 3506869"/>
              <a:gd name="connsiteY4-112" fmla="*/ 0 h 4673580"/>
              <a:gd name="connsiteX5-113" fmla="*/ 3496523 w 3506869"/>
              <a:gd name="connsiteY5-114" fmla="*/ 2247900 h 4673580"/>
              <a:gd name="connsiteX0-115" fmla="*/ 3506250 w 3525963"/>
              <a:gd name="connsiteY0-116" fmla="*/ 3524250 h 4673580"/>
              <a:gd name="connsiteX1-117" fmla="*/ 3505845 w 3525963"/>
              <a:gd name="connsiteY1-118" fmla="*/ 4673580 h 4673580"/>
              <a:gd name="connsiteX2-119" fmla="*/ 0 w 3525963"/>
              <a:gd name="connsiteY2-120" fmla="*/ 4673580 h 4673580"/>
              <a:gd name="connsiteX3-121" fmla="*/ 0 w 3525963"/>
              <a:gd name="connsiteY3-122" fmla="*/ 0 h 4673580"/>
              <a:gd name="connsiteX4-123" fmla="*/ 3505845 w 3525963"/>
              <a:gd name="connsiteY4-124" fmla="*/ 0 h 4673580"/>
              <a:gd name="connsiteX5-125" fmla="*/ 3525706 w 3525963"/>
              <a:gd name="connsiteY5-126" fmla="*/ 2257628 h 4673580"/>
              <a:gd name="connsiteX0-127" fmla="*/ 3506250 w 3516372"/>
              <a:gd name="connsiteY0-128" fmla="*/ 3524250 h 4673580"/>
              <a:gd name="connsiteX1-129" fmla="*/ 3505845 w 3516372"/>
              <a:gd name="connsiteY1-130" fmla="*/ 4673580 h 4673580"/>
              <a:gd name="connsiteX2-131" fmla="*/ 0 w 3516372"/>
              <a:gd name="connsiteY2-132" fmla="*/ 4673580 h 4673580"/>
              <a:gd name="connsiteX3-133" fmla="*/ 0 w 3516372"/>
              <a:gd name="connsiteY3-134" fmla="*/ 0 h 4673580"/>
              <a:gd name="connsiteX4-135" fmla="*/ 3505845 w 3516372"/>
              <a:gd name="connsiteY4-136" fmla="*/ 0 h 4673580"/>
              <a:gd name="connsiteX5-137" fmla="*/ 3515978 w 3516372"/>
              <a:gd name="connsiteY5-138" fmla="*/ 2257628 h 4673580"/>
              <a:gd name="connsiteX0-139" fmla="*/ 3506250 w 3506869"/>
              <a:gd name="connsiteY0-140" fmla="*/ 3524250 h 4673580"/>
              <a:gd name="connsiteX1-141" fmla="*/ 3505845 w 3506869"/>
              <a:gd name="connsiteY1-142" fmla="*/ 4673580 h 4673580"/>
              <a:gd name="connsiteX2-143" fmla="*/ 0 w 3506869"/>
              <a:gd name="connsiteY2-144" fmla="*/ 4673580 h 4673580"/>
              <a:gd name="connsiteX3-145" fmla="*/ 0 w 3506869"/>
              <a:gd name="connsiteY3-146" fmla="*/ 0 h 4673580"/>
              <a:gd name="connsiteX4-147" fmla="*/ 3505845 w 3506869"/>
              <a:gd name="connsiteY4-148" fmla="*/ 0 h 4673580"/>
              <a:gd name="connsiteX5-149" fmla="*/ 3496523 w 3506869"/>
              <a:gd name="connsiteY5-150" fmla="*/ 2257628 h 46735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506869" h="4673580">
                <a:moveTo>
                  <a:pt x="3506250" y="3524250"/>
                </a:moveTo>
                <a:cubicBezTo>
                  <a:pt x="3502872" y="3907360"/>
                  <a:pt x="3509223" y="4290470"/>
                  <a:pt x="3505845" y="4673580"/>
                </a:cubicBezTo>
                <a:lnTo>
                  <a:pt x="0" y="4673580"/>
                </a:lnTo>
                <a:lnTo>
                  <a:pt x="0" y="0"/>
                </a:lnTo>
                <a:lnTo>
                  <a:pt x="3505845" y="0"/>
                </a:lnTo>
                <a:cubicBezTo>
                  <a:pt x="3502738" y="749300"/>
                  <a:pt x="3499630" y="1508328"/>
                  <a:pt x="3496523" y="2257628"/>
                </a:cubicBezTo>
              </a:path>
            </a:pathLst>
          </a:cu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 rot="16200000">
            <a:off x="6706200" y="5396912"/>
            <a:ext cx="453958" cy="453958"/>
            <a:chOff x="5869021" y="5872413"/>
            <a:chExt cx="453958" cy="453958"/>
          </a:xfrm>
        </p:grpSpPr>
        <p:sp>
          <p:nvSpPr>
            <p:cNvPr id="4" name="矩形 3"/>
            <p:cNvSpPr/>
            <p:nvPr/>
          </p:nvSpPr>
          <p:spPr>
            <a:xfrm>
              <a:off x="5869021" y="5872413"/>
              <a:ext cx="453958" cy="4539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" name="箭头: V 形 4"/>
            <p:cNvSpPr/>
            <p:nvPr/>
          </p:nvSpPr>
          <p:spPr>
            <a:xfrm rot="5400000">
              <a:off x="5997358" y="5972932"/>
              <a:ext cx="197284" cy="252920"/>
            </a:xfrm>
            <a:prstGeom prst="chevron">
              <a:avLst>
                <a:gd name="adj" fmla="val 7253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504877" y="3602275"/>
            <a:ext cx="58397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产品简介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23069" y="1924346"/>
            <a:ext cx="44634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PART01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metr415 Blk BT" panose="020B0802020204020303" pitchFamily="34" charset="0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92666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220845" y="1027430"/>
            <a:ext cx="3562350" cy="0"/>
            <a:chOff x="4000500" y="1809750"/>
            <a:chExt cx="3562350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4000500" y="1809750"/>
              <a:ext cx="356235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5114925" y="1809750"/>
              <a:ext cx="1333500" cy="0"/>
            </a:xfrm>
            <a:prstGeom prst="line">
              <a:avLst/>
            </a:prstGeom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>
            <a:off x="2801620" y="297264"/>
            <a:ext cx="640080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>
            <a:defPPr>
              <a:defRPr lang="zh-CN"/>
            </a:defPPr>
            <a:lvl1pPr algn="dist">
              <a:defRPr sz="9600"/>
            </a:lvl1pPr>
          </a:lstStyle>
          <a:p>
            <a:pPr algn="ctr"/>
            <a:r>
              <a:rPr lang="zh-CN" altLang="en-US" sz="3200" dirty="0"/>
              <a:t>简介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8D6C42F-74C3-4017-B588-3A853FFF4EBF}"/>
              </a:ext>
            </a:extLst>
          </p:cNvPr>
          <p:cNvSpPr txBox="1"/>
          <p:nvPr/>
        </p:nvSpPr>
        <p:spPr>
          <a:xfrm>
            <a:off x="1107440" y="1402080"/>
            <a:ext cx="10312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/>
              <a:t>        </a:t>
            </a:r>
            <a:r>
              <a:rPr lang="zh-CN" altLang="en-US" sz="2400" dirty="0"/>
              <a:t>智能头盔是一个让现场作业更智能的综合管控平台。采用了</a:t>
            </a:r>
            <a:r>
              <a:rPr lang="zh-CN" altLang="en-US" sz="2400" b="1" dirty="0"/>
              <a:t>物联网、移动互联网、人工智能、大数据和云计算</a:t>
            </a:r>
            <a:r>
              <a:rPr lang="zh-CN" altLang="en-US" sz="2400" dirty="0"/>
              <a:t>等技术，让前端现场作业更加智能，让后端管理更加高效；同时实现前端现场作业和后端管理的实时连动、信息的同步传输与存储以及数据的采集与分析。</a:t>
            </a:r>
            <a:endParaRPr lang="en-US" altLang="zh-CN" sz="2400" dirty="0"/>
          </a:p>
          <a:p>
            <a:pPr algn="just">
              <a:lnSpc>
                <a:spcPct val="150000"/>
              </a:lnSpc>
            </a:pPr>
            <a:r>
              <a:rPr lang="en-US" altLang="zh-CN" sz="2400" dirty="0"/>
              <a:t>	</a:t>
            </a:r>
            <a:r>
              <a:rPr lang="zh-CN" altLang="en-US" sz="2400" dirty="0"/>
              <a:t>前端现场可以利用智能头盔上的</a:t>
            </a:r>
            <a:r>
              <a:rPr lang="en-US" altLang="zh-CN" sz="2400" b="1" dirty="0"/>
              <a:t>FM</a:t>
            </a:r>
            <a:r>
              <a:rPr lang="zh-CN" altLang="en-US" sz="2400" b="1" dirty="0"/>
              <a:t>对讲、电话、</a:t>
            </a:r>
            <a:r>
              <a:rPr lang="en-US" altLang="zh-CN" sz="2400" b="1" dirty="0"/>
              <a:t>WIFI</a:t>
            </a:r>
            <a:r>
              <a:rPr lang="zh-CN" altLang="en-US" sz="2400" b="1" dirty="0"/>
              <a:t>、热点、录像、拍照、照明灯、识别、红外成像、</a:t>
            </a:r>
            <a:r>
              <a:rPr lang="en-US" altLang="zh-CN" sz="2400" b="1" dirty="0"/>
              <a:t>RFID</a:t>
            </a:r>
            <a:r>
              <a:rPr lang="zh-CN" altLang="en-US" sz="2400" b="1" dirty="0"/>
              <a:t>、安全防护预警</a:t>
            </a:r>
            <a:r>
              <a:rPr lang="zh-CN" altLang="en-US" sz="2400" dirty="0"/>
              <a:t>等功能，及时将现场信息与后台对接，实现后端实时监控前端，并将收集的数据进行有效分析，以提高工作和管理效率，降低企业运营成本。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51954" y="1104900"/>
            <a:ext cx="3506869" cy="4673580"/>
          </a:xfrm>
          <a:custGeom>
            <a:avLst/>
            <a:gdLst>
              <a:gd name="connsiteX0" fmla="*/ 0 w 3505845"/>
              <a:gd name="connsiteY0" fmla="*/ 0 h 4673580"/>
              <a:gd name="connsiteX1" fmla="*/ 3505845 w 3505845"/>
              <a:gd name="connsiteY1" fmla="*/ 0 h 4673580"/>
              <a:gd name="connsiteX2" fmla="*/ 3505845 w 3505845"/>
              <a:gd name="connsiteY2" fmla="*/ 4673580 h 4673580"/>
              <a:gd name="connsiteX3" fmla="*/ 0 w 3505845"/>
              <a:gd name="connsiteY3" fmla="*/ 4673580 h 4673580"/>
              <a:gd name="connsiteX4" fmla="*/ 0 w 3505845"/>
              <a:gd name="connsiteY4" fmla="*/ 0 h 4673580"/>
              <a:gd name="connsiteX0-1" fmla="*/ 0 w 3505845"/>
              <a:gd name="connsiteY0-2" fmla="*/ 0 h 4673580"/>
              <a:gd name="connsiteX1-3" fmla="*/ 3505845 w 3505845"/>
              <a:gd name="connsiteY1-4" fmla="*/ 0 h 4673580"/>
              <a:gd name="connsiteX2-5" fmla="*/ 3486795 w 3505845"/>
              <a:gd name="connsiteY2-6" fmla="*/ 2247900 h 4673580"/>
              <a:gd name="connsiteX3-7" fmla="*/ 3505845 w 3505845"/>
              <a:gd name="connsiteY3-8" fmla="*/ 4673580 h 4673580"/>
              <a:gd name="connsiteX4-9" fmla="*/ 0 w 3505845"/>
              <a:gd name="connsiteY4-10" fmla="*/ 4673580 h 4673580"/>
              <a:gd name="connsiteX5" fmla="*/ 0 w 3505845"/>
              <a:gd name="connsiteY5" fmla="*/ 0 h 4673580"/>
              <a:gd name="connsiteX0-11" fmla="*/ 0 w 3505845"/>
              <a:gd name="connsiteY0-12" fmla="*/ 0 h 4673580"/>
              <a:gd name="connsiteX1-13" fmla="*/ 3505845 w 3505845"/>
              <a:gd name="connsiteY1-14" fmla="*/ 0 h 4673580"/>
              <a:gd name="connsiteX2-15" fmla="*/ 3486795 w 3505845"/>
              <a:gd name="connsiteY2-16" fmla="*/ 2247900 h 4673580"/>
              <a:gd name="connsiteX3-17" fmla="*/ 3486795 w 3505845"/>
              <a:gd name="connsiteY3-18" fmla="*/ 3524250 h 4673580"/>
              <a:gd name="connsiteX4-19" fmla="*/ 3505845 w 3505845"/>
              <a:gd name="connsiteY4-20" fmla="*/ 4673580 h 4673580"/>
              <a:gd name="connsiteX5-21" fmla="*/ 0 w 3505845"/>
              <a:gd name="connsiteY5-22" fmla="*/ 4673580 h 4673580"/>
              <a:gd name="connsiteX6" fmla="*/ 0 w 3505845"/>
              <a:gd name="connsiteY6" fmla="*/ 0 h 4673580"/>
              <a:gd name="connsiteX0-23" fmla="*/ 0 w 3505845"/>
              <a:gd name="connsiteY0-24" fmla="*/ 0 h 4673580"/>
              <a:gd name="connsiteX1-25" fmla="*/ 3505845 w 3505845"/>
              <a:gd name="connsiteY1-26" fmla="*/ 0 h 4673580"/>
              <a:gd name="connsiteX2-27" fmla="*/ 3486795 w 3505845"/>
              <a:gd name="connsiteY2-28" fmla="*/ 2247900 h 4673580"/>
              <a:gd name="connsiteX3-29" fmla="*/ 3467745 w 3505845"/>
              <a:gd name="connsiteY3-30" fmla="*/ 2857500 h 4673580"/>
              <a:gd name="connsiteX4-31" fmla="*/ 3486795 w 3505845"/>
              <a:gd name="connsiteY4-32" fmla="*/ 3524250 h 4673580"/>
              <a:gd name="connsiteX5-33" fmla="*/ 3505845 w 3505845"/>
              <a:gd name="connsiteY5-34" fmla="*/ 4673580 h 4673580"/>
              <a:gd name="connsiteX6-35" fmla="*/ 0 w 3505845"/>
              <a:gd name="connsiteY6-36" fmla="*/ 4673580 h 4673580"/>
              <a:gd name="connsiteX7" fmla="*/ 0 w 3505845"/>
              <a:gd name="connsiteY7" fmla="*/ 0 h 4673580"/>
              <a:gd name="connsiteX0-37" fmla="*/ 3467745 w 3559185"/>
              <a:gd name="connsiteY0-38" fmla="*/ 2857500 h 4673580"/>
              <a:gd name="connsiteX1-39" fmla="*/ 3486795 w 3559185"/>
              <a:gd name="connsiteY1-40" fmla="*/ 3524250 h 4673580"/>
              <a:gd name="connsiteX2-41" fmla="*/ 3505845 w 3559185"/>
              <a:gd name="connsiteY2-42" fmla="*/ 4673580 h 4673580"/>
              <a:gd name="connsiteX3-43" fmla="*/ 0 w 3559185"/>
              <a:gd name="connsiteY3-44" fmla="*/ 4673580 h 4673580"/>
              <a:gd name="connsiteX4-45" fmla="*/ 0 w 3559185"/>
              <a:gd name="connsiteY4-46" fmla="*/ 0 h 4673580"/>
              <a:gd name="connsiteX5-47" fmla="*/ 3505845 w 3559185"/>
              <a:gd name="connsiteY5-48" fmla="*/ 0 h 4673580"/>
              <a:gd name="connsiteX6-49" fmla="*/ 3486795 w 3559185"/>
              <a:gd name="connsiteY6-50" fmla="*/ 2247900 h 4673580"/>
              <a:gd name="connsiteX7-51" fmla="*/ 3559185 w 3559185"/>
              <a:gd name="connsiteY7-52" fmla="*/ 2948940 h 4673580"/>
              <a:gd name="connsiteX0-53" fmla="*/ 3467745 w 3505845"/>
              <a:gd name="connsiteY0-54" fmla="*/ 2857500 h 4673580"/>
              <a:gd name="connsiteX1-55" fmla="*/ 3486795 w 3505845"/>
              <a:gd name="connsiteY1-56" fmla="*/ 3524250 h 4673580"/>
              <a:gd name="connsiteX2-57" fmla="*/ 3505845 w 3505845"/>
              <a:gd name="connsiteY2-58" fmla="*/ 4673580 h 4673580"/>
              <a:gd name="connsiteX3-59" fmla="*/ 0 w 3505845"/>
              <a:gd name="connsiteY3-60" fmla="*/ 4673580 h 4673580"/>
              <a:gd name="connsiteX4-61" fmla="*/ 0 w 3505845"/>
              <a:gd name="connsiteY4-62" fmla="*/ 0 h 4673580"/>
              <a:gd name="connsiteX5-63" fmla="*/ 3505845 w 3505845"/>
              <a:gd name="connsiteY5-64" fmla="*/ 0 h 4673580"/>
              <a:gd name="connsiteX6-65" fmla="*/ 3486795 w 3505845"/>
              <a:gd name="connsiteY6-66" fmla="*/ 2247900 h 4673580"/>
              <a:gd name="connsiteX0-67" fmla="*/ 3486795 w 3505845"/>
              <a:gd name="connsiteY0-68" fmla="*/ 3524250 h 4673580"/>
              <a:gd name="connsiteX1-69" fmla="*/ 3505845 w 3505845"/>
              <a:gd name="connsiteY1-70" fmla="*/ 4673580 h 4673580"/>
              <a:gd name="connsiteX2-71" fmla="*/ 0 w 3505845"/>
              <a:gd name="connsiteY2-72" fmla="*/ 4673580 h 4673580"/>
              <a:gd name="connsiteX3-73" fmla="*/ 0 w 3505845"/>
              <a:gd name="connsiteY3-74" fmla="*/ 0 h 4673580"/>
              <a:gd name="connsiteX4-75" fmla="*/ 3505845 w 3505845"/>
              <a:gd name="connsiteY4-76" fmla="*/ 0 h 4673580"/>
              <a:gd name="connsiteX5-77" fmla="*/ 3486795 w 3505845"/>
              <a:gd name="connsiteY5-78" fmla="*/ 2247900 h 4673580"/>
              <a:gd name="connsiteX0-79" fmla="*/ 3515978 w 3515978"/>
              <a:gd name="connsiteY0-80" fmla="*/ 3524250 h 4673580"/>
              <a:gd name="connsiteX1-81" fmla="*/ 3505845 w 3515978"/>
              <a:gd name="connsiteY1-82" fmla="*/ 4673580 h 4673580"/>
              <a:gd name="connsiteX2-83" fmla="*/ 0 w 3515978"/>
              <a:gd name="connsiteY2-84" fmla="*/ 4673580 h 4673580"/>
              <a:gd name="connsiteX3-85" fmla="*/ 0 w 3515978"/>
              <a:gd name="connsiteY3-86" fmla="*/ 0 h 4673580"/>
              <a:gd name="connsiteX4-87" fmla="*/ 3505845 w 3515978"/>
              <a:gd name="connsiteY4-88" fmla="*/ 0 h 4673580"/>
              <a:gd name="connsiteX5-89" fmla="*/ 3486795 w 3515978"/>
              <a:gd name="connsiteY5-90" fmla="*/ 2247900 h 4673580"/>
              <a:gd name="connsiteX0-91" fmla="*/ 3506250 w 3506869"/>
              <a:gd name="connsiteY0-92" fmla="*/ 3524250 h 4673580"/>
              <a:gd name="connsiteX1-93" fmla="*/ 3505845 w 3506869"/>
              <a:gd name="connsiteY1-94" fmla="*/ 4673580 h 4673580"/>
              <a:gd name="connsiteX2-95" fmla="*/ 0 w 3506869"/>
              <a:gd name="connsiteY2-96" fmla="*/ 4673580 h 4673580"/>
              <a:gd name="connsiteX3-97" fmla="*/ 0 w 3506869"/>
              <a:gd name="connsiteY3-98" fmla="*/ 0 h 4673580"/>
              <a:gd name="connsiteX4-99" fmla="*/ 3505845 w 3506869"/>
              <a:gd name="connsiteY4-100" fmla="*/ 0 h 4673580"/>
              <a:gd name="connsiteX5-101" fmla="*/ 3486795 w 3506869"/>
              <a:gd name="connsiteY5-102" fmla="*/ 2247900 h 4673580"/>
              <a:gd name="connsiteX0-103" fmla="*/ 3506250 w 3506869"/>
              <a:gd name="connsiteY0-104" fmla="*/ 3524250 h 4673580"/>
              <a:gd name="connsiteX1-105" fmla="*/ 3505845 w 3506869"/>
              <a:gd name="connsiteY1-106" fmla="*/ 4673580 h 4673580"/>
              <a:gd name="connsiteX2-107" fmla="*/ 0 w 3506869"/>
              <a:gd name="connsiteY2-108" fmla="*/ 4673580 h 4673580"/>
              <a:gd name="connsiteX3-109" fmla="*/ 0 w 3506869"/>
              <a:gd name="connsiteY3-110" fmla="*/ 0 h 4673580"/>
              <a:gd name="connsiteX4-111" fmla="*/ 3505845 w 3506869"/>
              <a:gd name="connsiteY4-112" fmla="*/ 0 h 4673580"/>
              <a:gd name="connsiteX5-113" fmla="*/ 3496523 w 3506869"/>
              <a:gd name="connsiteY5-114" fmla="*/ 2247900 h 4673580"/>
              <a:gd name="connsiteX0-115" fmla="*/ 3506250 w 3525963"/>
              <a:gd name="connsiteY0-116" fmla="*/ 3524250 h 4673580"/>
              <a:gd name="connsiteX1-117" fmla="*/ 3505845 w 3525963"/>
              <a:gd name="connsiteY1-118" fmla="*/ 4673580 h 4673580"/>
              <a:gd name="connsiteX2-119" fmla="*/ 0 w 3525963"/>
              <a:gd name="connsiteY2-120" fmla="*/ 4673580 h 4673580"/>
              <a:gd name="connsiteX3-121" fmla="*/ 0 w 3525963"/>
              <a:gd name="connsiteY3-122" fmla="*/ 0 h 4673580"/>
              <a:gd name="connsiteX4-123" fmla="*/ 3505845 w 3525963"/>
              <a:gd name="connsiteY4-124" fmla="*/ 0 h 4673580"/>
              <a:gd name="connsiteX5-125" fmla="*/ 3525706 w 3525963"/>
              <a:gd name="connsiteY5-126" fmla="*/ 2257628 h 4673580"/>
              <a:gd name="connsiteX0-127" fmla="*/ 3506250 w 3516372"/>
              <a:gd name="connsiteY0-128" fmla="*/ 3524250 h 4673580"/>
              <a:gd name="connsiteX1-129" fmla="*/ 3505845 w 3516372"/>
              <a:gd name="connsiteY1-130" fmla="*/ 4673580 h 4673580"/>
              <a:gd name="connsiteX2-131" fmla="*/ 0 w 3516372"/>
              <a:gd name="connsiteY2-132" fmla="*/ 4673580 h 4673580"/>
              <a:gd name="connsiteX3-133" fmla="*/ 0 w 3516372"/>
              <a:gd name="connsiteY3-134" fmla="*/ 0 h 4673580"/>
              <a:gd name="connsiteX4-135" fmla="*/ 3505845 w 3516372"/>
              <a:gd name="connsiteY4-136" fmla="*/ 0 h 4673580"/>
              <a:gd name="connsiteX5-137" fmla="*/ 3515978 w 3516372"/>
              <a:gd name="connsiteY5-138" fmla="*/ 2257628 h 4673580"/>
              <a:gd name="connsiteX0-139" fmla="*/ 3506250 w 3506869"/>
              <a:gd name="connsiteY0-140" fmla="*/ 3524250 h 4673580"/>
              <a:gd name="connsiteX1-141" fmla="*/ 3505845 w 3506869"/>
              <a:gd name="connsiteY1-142" fmla="*/ 4673580 h 4673580"/>
              <a:gd name="connsiteX2-143" fmla="*/ 0 w 3506869"/>
              <a:gd name="connsiteY2-144" fmla="*/ 4673580 h 4673580"/>
              <a:gd name="connsiteX3-145" fmla="*/ 0 w 3506869"/>
              <a:gd name="connsiteY3-146" fmla="*/ 0 h 4673580"/>
              <a:gd name="connsiteX4-147" fmla="*/ 3505845 w 3506869"/>
              <a:gd name="connsiteY4-148" fmla="*/ 0 h 4673580"/>
              <a:gd name="connsiteX5-149" fmla="*/ 3496523 w 3506869"/>
              <a:gd name="connsiteY5-150" fmla="*/ 2257628 h 46735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506869" h="4673580">
                <a:moveTo>
                  <a:pt x="3506250" y="3524250"/>
                </a:moveTo>
                <a:cubicBezTo>
                  <a:pt x="3502872" y="3907360"/>
                  <a:pt x="3509223" y="4290470"/>
                  <a:pt x="3505845" y="4673580"/>
                </a:cubicBezTo>
                <a:lnTo>
                  <a:pt x="0" y="4673580"/>
                </a:lnTo>
                <a:lnTo>
                  <a:pt x="0" y="0"/>
                </a:lnTo>
                <a:lnTo>
                  <a:pt x="3505845" y="0"/>
                </a:lnTo>
                <a:cubicBezTo>
                  <a:pt x="3502738" y="749300"/>
                  <a:pt x="3499630" y="1508328"/>
                  <a:pt x="3496523" y="2257628"/>
                </a:cubicBezTo>
              </a:path>
            </a:pathLst>
          </a:cu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16200000">
            <a:off x="9508206" y="5356907"/>
            <a:ext cx="453958" cy="453958"/>
            <a:chOff x="5869021" y="5872413"/>
            <a:chExt cx="453958" cy="453958"/>
          </a:xfrm>
        </p:grpSpPr>
        <p:sp>
          <p:nvSpPr>
            <p:cNvPr id="4" name="矩形 3"/>
            <p:cNvSpPr/>
            <p:nvPr/>
          </p:nvSpPr>
          <p:spPr>
            <a:xfrm>
              <a:off x="5869021" y="5872413"/>
              <a:ext cx="453958" cy="4539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箭头: V 形 4"/>
            <p:cNvSpPr/>
            <p:nvPr/>
          </p:nvSpPr>
          <p:spPr>
            <a:xfrm rot="5400000">
              <a:off x="5997358" y="5972932"/>
              <a:ext cx="197284" cy="252920"/>
            </a:xfrm>
            <a:prstGeom prst="chevron">
              <a:avLst>
                <a:gd name="adj" fmla="val 7253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504877" y="3602275"/>
            <a:ext cx="58397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r>
              <a:rPr lang="zh-CN" altLang="en-US" sz="4400" b="1" dirty="0">
                <a:latin typeface="Geometr415 Blk BT" panose="020B0802020204020303" pitchFamily="34" charset="0"/>
              </a:rPr>
              <a:t>现场需求分析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23069" y="1924346"/>
            <a:ext cx="44634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algn="dist"/>
            <a:r>
              <a:rPr lang="en-US" altLang="zh-CN" sz="5400" dirty="0">
                <a:latin typeface="Geometr415 Blk BT" panose="020B0802020204020303" pitchFamily="34" charset="0"/>
              </a:rPr>
              <a:t>PART02</a:t>
            </a:r>
            <a:endParaRPr lang="zh-CN" altLang="en-US" sz="5400" dirty="0">
              <a:latin typeface="Geometr415 Blk BT" panose="020B0802020204020303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48045" y="4768215"/>
            <a:ext cx="3396627" cy="107426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1.</a:t>
            </a:r>
            <a:r>
              <a:rPr lang="zh-CN" altLang="en-US" sz="2000" dirty="0">
                <a:latin typeface="Geometr415 Blk BT" panose="020B0802020204020303" pitchFamily="34" charset="0"/>
              </a:rPr>
              <a:t>施工现场面临的问题</a:t>
            </a:r>
            <a:endParaRPr lang="en-US" altLang="zh-CN" sz="2000" dirty="0">
              <a:latin typeface="Geometr415 Blk BT" panose="020B0802020204020303" pitchFamily="3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2.</a:t>
            </a:r>
            <a:r>
              <a:rPr lang="zh-CN" altLang="en-US" sz="2000" dirty="0">
                <a:latin typeface="Geometr415 Blk BT" panose="020B0802020204020303" pitchFamily="34" charset="0"/>
              </a:rPr>
              <a:t>智能安全头盔的作用</a:t>
            </a:r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91658" y="1583451"/>
            <a:ext cx="79393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    </a:t>
            </a:r>
            <a:r>
              <a:rPr lang="zh-CN" altLang="zh-CN" sz="2400" dirty="0"/>
              <a:t>施工现场管理的六个要素：人、机、料、法、环、测（</a:t>
            </a:r>
            <a:r>
              <a:rPr lang="en-US" altLang="zh-CN" sz="2400" dirty="0"/>
              <a:t>5M1E</a:t>
            </a:r>
            <a:r>
              <a:rPr lang="zh-CN" altLang="zh-CN" sz="2400" dirty="0"/>
              <a:t>）是现代智能施工的基础，信息化是科学决策的前提；传统的施工管理方法主要靠人力，效率较低；安全监管和防范手段相对落后，全国建筑施工企业信息化水平仍较低，信息化尚未深度融入安全生产核心业务的现状。</a:t>
            </a:r>
            <a:endParaRPr lang="zh-CN" altLang="en-US" sz="2400" dirty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2322286" y="3522443"/>
            <a:ext cx="7416799" cy="2022013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010422" y="55339"/>
            <a:ext cx="4093053" cy="1118434"/>
            <a:chOff x="4388795" y="199351"/>
            <a:chExt cx="3414409" cy="111843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6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01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7" name="文本框 3"/>
            <p:cNvSpPr txBox="1"/>
            <p:nvPr/>
          </p:nvSpPr>
          <p:spPr>
            <a:xfrm>
              <a:off x="4507151" y="794565"/>
              <a:ext cx="317770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施工现场管理现状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5060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10422" y="55339"/>
            <a:ext cx="4093053" cy="1549321"/>
            <a:chOff x="4388795" y="199351"/>
            <a:chExt cx="3414409" cy="1549321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02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9541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施工现场面临的问题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33" name="圆角矩形 1">
            <a:extLst>
              <a:ext uri="{FF2B5EF4-FFF2-40B4-BE49-F238E27FC236}">
                <a16:creationId xmlns:a16="http://schemas.microsoft.com/office/drawing/2014/main" id="{34D6F509-01D6-496E-BCF7-2DE66634667C}"/>
              </a:ext>
            </a:extLst>
          </p:cNvPr>
          <p:cNvSpPr/>
          <p:nvPr/>
        </p:nvSpPr>
        <p:spPr>
          <a:xfrm>
            <a:off x="5336402" y="2395546"/>
            <a:ext cx="1999931" cy="1344044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圆角矩形 2">
            <a:extLst>
              <a:ext uri="{FF2B5EF4-FFF2-40B4-BE49-F238E27FC236}">
                <a16:creationId xmlns:a16="http://schemas.microsoft.com/office/drawing/2014/main" id="{4F5986B0-D807-4716-A14F-23AD90457F04}"/>
              </a:ext>
            </a:extLst>
          </p:cNvPr>
          <p:cNvSpPr/>
          <p:nvPr/>
        </p:nvSpPr>
        <p:spPr>
          <a:xfrm>
            <a:off x="5336404" y="3895594"/>
            <a:ext cx="1999931" cy="1344044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圆角矩形 3">
            <a:extLst>
              <a:ext uri="{FF2B5EF4-FFF2-40B4-BE49-F238E27FC236}">
                <a16:creationId xmlns:a16="http://schemas.microsoft.com/office/drawing/2014/main" id="{F28F1EB4-E855-4FFE-9F08-EDCCCB3147A2}"/>
              </a:ext>
            </a:extLst>
          </p:cNvPr>
          <p:cNvSpPr/>
          <p:nvPr/>
        </p:nvSpPr>
        <p:spPr>
          <a:xfrm>
            <a:off x="9670221" y="3839041"/>
            <a:ext cx="1999931" cy="134404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圆角矩形 73">
            <a:extLst>
              <a:ext uri="{FF2B5EF4-FFF2-40B4-BE49-F238E27FC236}">
                <a16:creationId xmlns:a16="http://schemas.microsoft.com/office/drawing/2014/main" id="{B04C300C-F619-4469-86A5-E146258FAEC2}"/>
              </a:ext>
            </a:extLst>
          </p:cNvPr>
          <p:cNvSpPr/>
          <p:nvPr/>
        </p:nvSpPr>
        <p:spPr>
          <a:xfrm>
            <a:off x="5297220" y="2343805"/>
            <a:ext cx="6355045" cy="4385374"/>
          </a:xfrm>
          <a:custGeom>
            <a:avLst/>
            <a:gdLst/>
            <a:ahLst/>
            <a:cxnLst/>
            <a:rect l="l" t="t" r="r" b="b"/>
            <a:pathLst>
              <a:path w="5098193" h="3581734">
                <a:moveTo>
                  <a:pt x="3676754" y="0"/>
                </a:moveTo>
                <a:lnTo>
                  <a:pt x="4915232" y="0"/>
                </a:lnTo>
                <a:cubicBezTo>
                  <a:pt x="5016279" y="0"/>
                  <a:pt x="5098193" y="81914"/>
                  <a:pt x="5098193" y="182961"/>
                </a:cubicBezTo>
                <a:lnTo>
                  <a:pt x="5098193" y="914781"/>
                </a:lnTo>
                <a:cubicBezTo>
                  <a:pt x="5098193" y="1015828"/>
                  <a:pt x="5016279" y="1097742"/>
                  <a:pt x="4915232" y="1097742"/>
                </a:cubicBezTo>
                <a:lnTo>
                  <a:pt x="3676754" y="1097742"/>
                </a:lnTo>
                <a:lnTo>
                  <a:pt x="3654113" y="1095460"/>
                </a:lnTo>
                <a:cubicBezTo>
                  <a:pt x="3586318" y="1119400"/>
                  <a:pt x="3534840" y="1151613"/>
                  <a:pt x="3478400" y="1198569"/>
                </a:cubicBezTo>
                <a:cubicBezTo>
                  <a:pt x="3425595" y="1242503"/>
                  <a:pt x="3384383" y="1321136"/>
                  <a:pt x="3349419" y="1397608"/>
                </a:cubicBezTo>
                <a:cubicBezTo>
                  <a:pt x="3351477" y="1406457"/>
                  <a:pt x="3352176" y="1415625"/>
                  <a:pt x="3352176" y="1424957"/>
                </a:cubicBezTo>
                <a:lnTo>
                  <a:pt x="3352176" y="2156777"/>
                </a:lnTo>
                <a:cubicBezTo>
                  <a:pt x="3352176" y="2257824"/>
                  <a:pt x="3270262" y="2339738"/>
                  <a:pt x="3169215" y="2339738"/>
                </a:cubicBezTo>
                <a:lnTo>
                  <a:pt x="1930737" y="2339738"/>
                </a:lnTo>
                <a:lnTo>
                  <a:pt x="1899312" y="2336570"/>
                </a:lnTo>
                <a:cubicBezTo>
                  <a:pt x="1826860" y="2360632"/>
                  <a:pt x="1773312" y="2393596"/>
                  <a:pt x="1714350" y="2442651"/>
                </a:cubicBezTo>
                <a:cubicBezTo>
                  <a:pt x="1666923" y="2482109"/>
                  <a:pt x="1628849" y="2549558"/>
                  <a:pt x="1597160" y="2618730"/>
                </a:cubicBezTo>
                <a:cubicBezTo>
                  <a:pt x="1602145" y="2633948"/>
                  <a:pt x="1604400" y="2650187"/>
                  <a:pt x="1604400" y="2666953"/>
                </a:cubicBezTo>
                <a:lnTo>
                  <a:pt x="1604400" y="3398773"/>
                </a:lnTo>
                <a:cubicBezTo>
                  <a:pt x="1604400" y="3499820"/>
                  <a:pt x="1522486" y="3581734"/>
                  <a:pt x="1421439" y="3581734"/>
                </a:cubicBezTo>
                <a:lnTo>
                  <a:pt x="182961" y="3581734"/>
                </a:lnTo>
                <a:cubicBezTo>
                  <a:pt x="81914" y="3581734"/>
                  <a:pt x="0" y="3499820"/>
                  <a:pt x="0" y="3398773"/>
                </a:cubicBezTo>
                <a:lnTo>
                  <a:pt x="0" y="2666953"/>
                </a:lnTo>
                <a:cubicBezTo>
                  <a:pt x="0" y="2565906"/>
                  <a:pt x="81914" y="2483992"/>
                  <a:pt x="182961" y="2483992"/>
                </a:cubicBezTo>
                <a:lnTo>
                  <a:pt x="1249252" y="2483992"/>
                </a:lnTo>
                <a:cubicBezTo>
                  <a:pt x="1363644" y="2465185"/>
                  <a:pt x="1485358" y="2416796"/>
                  <a:pt x="1561303" y="2355570"/>
                </a:cubicBezTo>
                <a:cubicBezTo>
                  <a:pt x="1652027" y="2282428"/>
                  <a:pt x="1714003" y="2206891"/>
                  <a:pt x="1747776" y="2064349"/>
                </a:cubicBezTo>
                <a:lnTo>
                  <a:pt x="1747776" y="1424957"/>
                </a:lnTo>
                <a:cubicBezTo>
                  <a:pt x="1747776" y="1323910"/>
                  <a:pt x="1829690" y="1241996"/>
                  <a:pt x="1930737" y="1241996"/>
                </a:cubicBezTo>
                <a:lnTo>
                  <a:pt x="3003874" y="1241996"/>
                </a:lnTo>
                <a:cubicBezTo>
                  <a:pt x="3120870" y="1223793"/>
                  <a:pt x="3247290" y="1174422"/>
                  <a:pt x="3325354" y="1111488"/>
                </a:cubicBezTo>
                <a:cubicBezTo>
                  <a:pt x="3402023" y="1049677"/>
                  <a:pt x="3458162" y="986156"/>
                  <a:pt x="3493793" y="881777"/>
                </a:cubicBezTo>
                <a:lnTo>
                  <a:pt x="3493793" y="182961"/>
                </a:lnTo>
                <a:cubicBezTo>
                  <a:pt x="3493793" y="81914"/>
                  <a:pt x="3575707" y="0"/>
                  <a:pt x="3676754" y="0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圆角矩形 5">
            <a:extLst>
              <a:ext uri="{FF2B5EF4-FFF2-40B4-BE49-F238E27FC236}">
                <a16:creationId xmlns:a16="http://schemas.microsoft.com/office/drawing/2014/main" id="{4068B588-8695-4D69-B96E-B01ABA2BA78F}"/>
              </a:ext>
            </a:extLst>
          </p:cNvPr>
          <p:cNvSpPr/>
          <p:nvPr/>
        </p:nvSpPr>
        <p:spPr>
          <a:xfrm>
            <a:off x="7495563" y="5385135"/>
            <a:ext cx="1999931" cy="1344044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圆角矩形 6">
            <a:extLst>
              <a:ext uri="{FF2B5EF4-FFF2-40B4-BE49-F238E27FC236}">
                <a16:creationId xmlns:a16="http://schemas.microsoft.com/office/drawing/2014/main" id="{7B9C68C3-4286-41BF-B8A9-C6D2ADDE5B11}"/>
              </a:ext>
            </a:extLst>
          </p:cNvPr>
          <p:cNvSpPr/>
          <p:nvPr/>
        </p:nvSpPr>
        <p:spPr>
          <a:xfrm>
            <a:off x="7503686" y="2374526"/>
            <a:ext cx="1999931" cy="1344044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圆角矩形 7">
            <a:extLst>
              <a:ext uri="{FF2B5EF4-FFF2-40B4-BE49-F238E27FC236}">
                <a16:creationId xmlns:a16="http://schemas.microsoft.com/office/drawing/2014/main" id="{28FB3CEB-C80E-42B6-9404-E168665C58C9}"/>
              </a:ext>
            </a:extLst>
          </p:cNvPr>
          <p:cNvSpPr/>
          <p:nvPr/>
        </p:nvSpPr>
        <p:spPr>
          <a:xfrm>
            <a:off x="9652334" y="5366536"/>
            <a:ext cx="1999931" cy="1344044"/>
          </a:xfrm>
          <a:prstGeom prst="round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215" tIns="61608" rIns="123215" bIns="61608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6899840C-35BE-44E0-93B1-CBCFC3338008}"/>
              </a:ext>
            </a:extLst>
          </p:cNvPr>
          <p:cNvGrpSpPr/>
          <p:nvPr/>
        </p:nvGrpSpPr>
        <p:grpSpPr>
          <a:xfrm>
            <a:off x="630622" y="2374525"/>
            <a:ext cx="4262959" cy="4354653"/>
            <a:chOff x="2567608" y="2391421"/>
            <a:chExt cx="4594532" cy="4448173"/>
          </a:xfrm>
        </p:grpSpPr>
        <p:sp>
          <p:nvSpPr>
            <p:cNvPr id="42" name="MH_SubTitle_2">
              <a:extLst>
                <a:ext uri="{FF2B5EF4-FFF2-40B4-BE49-F238E27FC236}">
                  <a16:creationId xmlns:a16="http://schemas.microsoft.com/office/drawing/2014/main" id="{CDB2681E-7E47-4E58-9E83-07B924B081D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567608" y="3134371"/>
              <a:ext cx="4584700" cy="636587"/>
            </a:xfrm>
            <a:prstGeom prst="roundRect">
              <a:avLst>
                <a:gd name="adj" fmla="val 16667"/>
              </a:avLst>
            </a:prstGeom>
            <a:solidFill>
              <a:srgbClr val="EE2212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施工地点分散</a:t>
              </a:r>
            </a:p>
          </p:txBody>
        </p:sp>
        <p:sp>
          <p:nvSpPr>
            <p:cNvPr id="43" name="MH_SubTitle_1">
              <a:extLst>
                <a:ext uri="{FF2B5EF4-FFF2-40B4-BE49-F238E27FC236}">
                  <a16:creationId xmlns:a16="http://schemas.microsoft.com/office/drawing/2014/main" id="{A32E2179-6EFC-4B60-84A6-8ABA6BC5347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567608" y="2391421"/>
              <a:ext cx="4584700" cy="6350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环境复杂、人员复杂</a:t>
              </a:r>
            </a:p>
          </p:txBody>
        </p:sp>
        <p:sp>
          <p:nvSpPr>
            <p:cNvPr id="44" name="MH_SubTitle_3">
              <a:extLst>
                <a:ext uri="{FF2B5EF4-FFF2-40B4-BE49-F238E27FC236}">
                  <a16:creationId xmlns:a16="http://schemas.microsoft.com/office/drawing/2014/main" id="{0943B45A-88F8-4828-BB10-6B9D7CC4F44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567608" y="3910657"/>
              <a:ext cx="4584700" cy="636588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施工安全管理难</a:t>
              </a:r>
            </a:p>
          </p:txBody>
        </p:sp>
        <p:sp>
          <p:nvSpPr>
            <p:cNvPr id="45" name="MH_SubTitle_4">
              <a:extLst>
                <a:ext uri="{FF2B5EF4-FFF2-40B4-BE49-F238E27FC236}">
                  <a16:creationId xmlns:a16="http://schemas.microsoft.com/office/drawing/2014/main" id="{20B2C6E6-6046-4714-B0D4-DD06A850B44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567608" y="4675832"/>
              <a:ext cx="4584700" cy="635000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文明施工监管难</a:t>
              </a:r>
            </a:p>
          </p:txBody>
        </p:sp>
        <p:sp>
          <p:nvSpPr>
            <p:cNvPr id="46" name="MH_Other_1">
              <a:extLst>
                <a:ext uri="{FF2B5EF4-FFF2-40B4-BE49-F238E27FC236}">
                  <a16:creationId xmlns:a16="http://schemas.microsoft.com/office/drawing/2014/main" id="{D6EE2CD5-CC9F-4487-8CC6-6C2447BEE91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41158" y="2754957"/>
              <a:ext cx="184150" cy="184150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MH_Other_2">
              <a:extLst>
                <a:ext uri="{FF2B5EF4-FFF2-40B4-BE49-F238E27FC236}">
                  <a16:creationId xmlns:a16="http://schemas.microsoft.com/office/drawing/2014/main" id="{014B5B0A-979A-4352-A72F-23299F02F78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45921" y="3213745"/>
              <a:ext cx="184150" cy="184150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MH_Other_3">
              <a:extLst>
                <a:ext uri="{FF2B5EF4-FFF2-40B4-BE49-F238E27FC236}">
                  <a16:creationId xmlns:a16="http://schemas.microsoft.com/office/drawing/2014/main" id="{6D8B702B-7FAA-4B01-9CFB-82349A97D3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93546" y="2866083"/>
              <a:ext cx="76200" cy="46196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EAEAEA"/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MH_Other_4">
              <a:extLst>
                <a:ext uri="{FF2B5EF4-FFF2-40B4-BE49-F238E27FC236}">
                  <a16:creationId xmlns:a16="http://schemas.microsoft.com/office/drawing/2014/main" id="{B5A7A8F2-55E2-461A-9153-D5CE8CCD532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93021" y="2751782"/>
              <a:ext cx="184150" cy="184150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MH_Other_5">
              <a:extLst>
                <a:ext uri="{FF2B5EF4-FFF2-40B4-BE49-F238E27FC236}">
                  <a16:creationId xmlns:a16="http://schemas.microsoft.com/office/drawing/2014/main" id="{46AAF1E1-CEEF-4B4D-B675-D66E0F6C932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97783" y="3210570"/>
              <a:ext cx="184150" cy="184150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MH_Other_6">
              <a:extLst>
                <a:ext uri="{FF2B5EF4-FFF2-40B4-BE49-F238E27FC236}">
                  <a16:creationId xmlns:a16="http://schemas.microsoft.com/office/drawing/2014/main" id="{46C26CE7-4D46-46A8-807F-CC2D22538F3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43822" y="2862908"/>
              <a:ext cx="77787" cy="46196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FFFFFF"/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MH_Other_7">
              <a:extLst>
                <a:ext uri="{FF2B5EF4-FFF2-40B4-BE49-F238E27FC236}">
                  <a16:creationId xmlns:a16="http://schemas.microsoft.com/office/drawing/2014/main" id="{962AC24A-9697-4078-A069-2FFADB86D6A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41158" y="4294832"/>
              <a:ext cx="184150" cy="18573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MH_Other_8">
              <a:extLst>
                <a:ext uri="{FF2B5EF4-FFF2-40B4-BE49-F238E27FC236}">
                  <a16:creationId xmlns:a16="http://schemas.microsoft.com/office/drawing/2014/main" id="{BF820241-8DC1-41A8-B615-C163B052373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45921" y="4753621"/>
              <a:ext cx="184150" cy="185737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MH_Other_9">
              <a:extLst>
                <a:ext uri="{FF2B5EF4-FFF2-40B4-BE49-F238E27FC236}">
                  <a16:creationId xmlns:a16="http://schemas.microsoft.com/office/drawing/2014/main" id="{4ED00F25-26DE-4FFB-BD42-F43FCF2A7D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904658" y="4405958"/>
              <a:ext cx="77788" cy="46196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EAEAEA"/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MH_Other_10">
              <a:extLst>
                <a:ext uri="{FF2B5EF4-FFF2-40B4-BE49-F238E27FC236}">
                  <a16:creationId xmlns:a16="http://schemas.microsoft.com/office/drawing/2014/main" id="{297FD2B2-4144-4AD6-B524-6FEBFA33F7A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93021" y="4291657"/>
              <a:ext cx="184150" cy="184150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MH_Other_11">
              <a:extLst>
                <a:ext uri="{FF2B5EF4-FFF2-40B4-BE49-F238E27FC236}">
                  <a16:creationId xmlns:a16="http://schemas.microsoft.com/office/drawing/2014/main" id="{6EB21F3D-B8AF-43CC-B293-D9DC2EC8B78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97783" y="4750446"/>
              <a:ext cx="184150" cy="185737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MH_Other_12">
              <a:extLst>
                <a:ext uri="{FF2B5EF4-FFF2-40B4-BE49-F238E27FC236}">
                  <a16:creationId xmlns:a16="http://schemas.microsoft.com/office/drawing/2014/main" id="{E7069A63-DCEE-4D0A-90D8-72146AB8062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43822" y="4402783"/>
              <a:ext cx="77787" cy="46196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FFFFFF"/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MH_SubTitle_3">
              <a:extLst>
                <a:ext uri="{FF2B5EF4-FFF2-40B4-BE49-F238E27FC236}">
                  <a16:creationId xmlns:a16="http://schemas.microsoft.com/office/drawing/2014/main" id="{8C2C4ABA-E662-4672-A10F-B7ECF429824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577440" y="5439419"/>
              <a:ext cx="4584700" cy="636588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现场人员管理难</a:t>
              </a:r>
            </a:p>
          </p:txBody>
        </p:sp>
        <p:sp>
          <p:nvSpPr>
            <p:cNvPr id="59" name="MH_SubTitle_4">
              <a:extLst>
                <a:ext uri="{FF2B5EF4-FFF2-40B4-BE49-F238E27FC236}">
                  <a16:creationId xmlns:a16="http://schemas.microsoft.com/office/drawing/2014/main" id="{9877C318-DF5D-4F35-83F6-E44B19EC1A0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577440" y="6204594"/>
              <a:ext cx="4584700" cy="635000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调查取证难</a:t>
              </a:r>
            </a:p>
          </p:txBody>
        </p:sp>
        <p:sp>
          <p:nvSpPr>
            <p:cNvPr id="60" name="MH_Other_7">
              <a:extLst>
                <a:ext uri="{FF2B5EF4-FFF2-40B4-BE49-F238E27FC236}">
                  <a16:creationId xmlns:a16="http://schemas.microsoft.com/office/drawing/2014/main" id="{56A4E9E9-E60D-4996-9895-94D69ED242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50990" y="5823594"/>
              <a:ext cx="184150" cy="18573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MH_Other_8">
              <a:extLst>
                <a:ext uri="{FF2B5EF4-FFF2-40B4-BE49-F238E27FC236}">
                  <a16:creationId xmlns:a16="http://schemas.microsoft.com/office/drawing/2014/main" id="{41381CFC-15D8-4055-821E-F0B60A90AF4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55753" y="6282383"/>
              <a:ext cx="184150" cy="185737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MH_Other_9">
              <a:extLst>
                <a:ext uri="{FF2B5EF4-FFF2-40B4-BE49-F238E27FC236}">
                  <a16:creationId xmlns:a16="http://schemas.microsoft.com/office/drawing/2014/main" id="{F1B2B873-4B42-4BCD-AD0A-F15CABC32F3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914490" y="5934720"/>
              <a:ext cx="77788" cy="46196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EAEAEA"/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MH_Other_10">
              <a:extLst>
                <a:ext uri="{FF2B5EF4-FFF2-40B4-BE49-F238E27FC236}">
                  <a16:creationId xmlns:a16="http://schemas.microsoft.com/office/drawing/2014/main" id="{E9179C4C-1919-47E5-ADBE-5C2823E7E38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02853" y="5820419"/>
              <a:ext cx="184150" cy="184150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MH_Other_11">
              <a:extLst>
                <a:ext uri="{FF2B5EF4-FFF2-40B4-BE49-F238E27FC236}">
                  <a16:creationId xmlns:a16="http://schemas.microsoft.com/office/drawing/2014/main" id="{D465D4A1-6805-4148-A2FD-D6554CDDA2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07615" y="6279208"/>
              <a:ext cx="184150" cy="185737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E3E1E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MH_Other_12">
              <a:extLst>
                <a:ext uri="{FF2B5EF4-FFF2-40B4-BE49-F238E27FC236}">
                  <a16:creationId xmlns:a16="http://schemas.microsoft.com/office/drawing/2014/main" id="{DE483D5D-3E42-4556-8796-B76013CDA59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53654" y="5931545"/>
              <a:ext cx="77787" cy="46196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FFFFFF"/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0A1322CC-02D9-4E8F-B37C-B961241EF8CE}"/>
              </a:ext>
            </a:extLst>
          </p:cNvPr>
          <p:cNvGrpSpPr/>
          <p:nvPr/>
        </p:nvGrpSpPr>
        <p:grpSpPr>
          <a:xfrm>
            <a:off x="631374" y="1032696"/>
            <a:ext cx="11003281" cy="1199334"/>
            <a:chOff x="245760" y="1195372"/>
            <a:chExt cx="11230674" cy="1427743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C01045AB-2045-43EE-B979-53C9E16C90BE}"/>
                </a:ext>
              </a:extLst>
            </p:cNvPr>
            <p:cNvSpPr/>
            <p:nvPr/>
          </p:nvSpPr>
          <p:spPr>
            <a:xfrm>
              <a:off x="471710" y="1264619"/>
              <a:ext cx="11004724" cy="12477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</a:t>
              </a:r>
              <a:r>
                <a:rPr lang="zh-CN" altLang="zh-CN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随着我国经济的快速发展，新型城镇化建设的积极推进，建筑工地数量和规模不断扩大</a:t>
              </a: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，面临如下问题：</a:t>
              </a: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id="{563581D2-5D24-44B9-9BBF-DB1C057578F3}"/>
                </a:ext>
              </a:extLst>
            </p:cNvPr>
            <p:cNvSpPr>
              <a:spLocks/>
            </p:cNvSpPr>
            <p:nvPr/>
          </p:nvSpPr>
          <p:spPr bwMode="gray">
            <a:xfrm>
              <a:off x="245760" y="1992651"/>
              <a:ext cx="2019300" cy="630464"/>
            </a:xfrm>
            <a:custGeom>
              <a:avLst/>
              <a:gdLst>
                <a:gd name="T0" fmla="*/ 76594 w 2320"/>
                <a:gd name="T1" fmla="*/ 845416 h 792"/>
                <a:gd name="T2" fmla="*/ 76594 w 2320"/>
                <a:gd name="T3" fmla="*/ 0 h 792"/>
                <a:gd name="T4" fmla="*/ 0 w 2320"/>
                <a:gd name="T5" fmla="*/ 0 h 792"/>
                <a:gd name="T6" fmla="*/ 0 w 2320"/>
                <a:gd name="T7" fmla="*/ 962025 h 792"/>
                <a:gd name="T8" fmla="*/ 2019300 w 2320"/>
                <a:gd name="T9" fmla="*/ 962025 h 792"/>
                <a:gd name="T10" fmla="*/ 2019300 w 2320"/>
                <a:gd name="T11" fmla="*/ 845416 h 792"/>
                <a:gd name="T12" fmla="*/ 76594 w 2320"/>
                <a:gd name="T13" fmla="*/ 845416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rgbClr val="C00000">
                <a:alpha val="6784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26">
              <a:extLst>
                <a:ext uri="{FF2B5EF4-FFF2-40B4-BE49-F238E27FC236}">
                  <a16:creationId xmlns:a16="http://schemas.microsoft.com/office/drawing/2014/main" id="{5926497F-C778-4AB8-A62A-77F56FADC8EB}"/>
                </a:ext>
              </a:extLst>
            </p:cNvPr>
            <p:cNvSpPr>
              <a:spLocks/>
            </p:cNvSpPr>
            <p:nvPr/>
          </p:nvSpPr>
          <p:spPr bwMode="gray">
            <a:xfrm rot="10800000">
              <a:off x="9552384" y="1195372"/>
              <a:ext cx="1924050" cy="669411"/>
            </a:xfrm>
            <a:custGeom>
              <a:avLst/>
              <a:gdLst>
                <a:gd name="T0" fmla="*/ 72981 w 2320"/>
                <a:gd name="T1" fmla="*/ 845416 h 792"/>
                <a:gd name="T2" fmla="*/ 72981 w 2320"/>
                <a:gd name="T3" fmla="*/ 0 h 792"/>
                <a:gd name="T4" fmla="*/ 0 w 2320"/>
                <a:gd name="T5" fmla="*/ 0 h 792"/>
                <a:gd name="T6" fmla="*/ 0 w 2320"/>
                <a:gd name="T7" fmla="*/ 962025 h 792"/>
                <a:gd name="T8" fmla="*/ 1924050 w 2320"/>
                <a:gd name="T9" fmla="*/ 962025 h 792"/>
                <a:gd name="T10" fmla="*/ 1924050 w 2320"/>
                <a:gd name="T11" fmla="*/ 845416 h 792"/>
                <a:gd name="T12" fmla="*/ 72981 w 2320"/>
                <a:gd name="T13" fmla="*/ 845416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rgbClr val="C00000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31447" y="149929"/>
            <a:ext cx="4734181" cy="1549321"/>
            <a:chOff x="4388795" y="199351"/>
            <a:chExt cx="3414409" cy="1549321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03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9541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智能安全头盔的作用（</a:t>
              </a:r>
              <a:r>
                <a:rPr lang="en-US" altLang="zh-CN" sz="2800" dirty="0">
                  <a:latin typeface="Geometr415 Blk BT" panose="020B0802020204020303" pitchFamily="34" charset="0"/>
                </a:rPr>
                <a:t>1</a:t>
              </a:r>
              <a:r>
                <a:rPr lang="zh-CN" altLang="en-US" sz="2800" dirty="0">
                  <a:latin typeface="Geometr415 Blk BT" panose="020B0802020204020303" pitchFamily="34" charset="0"/>
                </a:rPr>
                <a:t>）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:a16="http://schemas.microsoft.com/office/drawing/2014/main" id="{3CB29ECF-EBC7-4F16-8BE5-F3FADB57B77B}"/>
              </a:ext>
            </a:extLst>
          </p:cNvPr>
          <p:cNvSpPr/>
          <p:nvPr/>
        </p:nvSpPr>
        <p:spPr>
          <a:xfrm>
            <a:off x="1156138" y="3472687"/>
            <a:ext cx="10163503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远程管控现场、优化人员管理，落实制度、有效提高员工效能，切实降低企业成本。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B86C587A-AE64-4326-B916-2B97907CF65F}"/>
              </a:ext>
            </a:extLst>
          </p:cNvPr>
          <p:cNvSpPr/>
          <p:nvPr/>
        </p:nvSpPr>
        <p:spPr>
          <a:xfrm>
            <a:off x="2463047" y="1863792"/>
            <a:ext cx="3416320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79F57"/>
                </a:solidFill>
                <a:latin typeface="微软雅黑" pitchFamily="34" charset="-122"/>
                <a:ea typeface="微软雅黑" pitchFamily="34" charset="-122"/>
              </a:rPr>
              <a:t>到岗到位，精准考勤</a:t>
            </a:r>
            <a:endParaRPr lang="en-US" altLang="zh-CN" sz="2800" b="1" dirty="0">
              <a:solidFill>
                <a:srgbClr val="F79F5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6" name="图片 35" descr="45_副本">
            <a:extLst>
              <a:ext uri="{FF2B5EF4-FFF2-40B4-BE49-F238E27FC236}">
                <a16:creationId xmlns:a16="http://schemas.microsoft.com/office/drawing/2014/main" id="{E45C45B5-130B-4AD4-9DD5-54094C807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60" y="1567290"/>
            <a:ext cx="1356721" cy="111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31447" y="149929"/>
            <a:ext cx="4734181" cy="1118434"/>
            <a:chOff x="4388795" y="199351"/>
            <a:chExt cx="3414409" cy="111843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03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智能安全头盔的作用（</a:t>
              </a:r>
              <a:r>
                <a:rPr lang="en-US" altLang="zh-CN" sz="2800" dirty="0">
                  <a:latin typeface="Geometr415 Blk BT" panose="020B0802020204020303" pitchFamily="34" charset="0"/>
                </a:rPr>
                <a:t>2</a:t>
              </a:r>
              <a:r>
                <a:rPr lang="zh-CN" altLang="en-US" sz="2800" dirty="0">
                  <a:latin typeface="Geometr415 Blk BT" panose="020B0802020204020303" pitchFamily="34" charset="0"/>
                </a:rPr>
                <a:t>）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:a16="http://schemas.microsoft.com/office/drawing/2014/main" id="{3CB29ECF-EBC7-4F16-8BE5-F3FADB57B77B}"/>
              </a:ext>
            </a:extLst>
          </p:cNvPr>
          <p:cNvSpPr/>
          <p:nvPr/>
        </p:nvSpPr>
        <p:spPr>
          <a:xfrm>
            <a:off x="1044860" y="3472687"/>
            <a:ext cx="10527029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实时监控人员位置，提高指挥效能。切实提高工程效率，加强安全管控，降低人员伤亡率。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B86C587A-AE64-4326-B916-2B97907CF65F}"/>
              </a:ext>
            </a:extLst>
          </p:cNvPr>
          <p:cNvSpPr/>
          <p:nvPr/>
        </p:nvSpPr>
        <p:spPr>
          <a:xfrm>
            <a:off x="2463047" y="1863792"/>
            <a:ext cx="3416320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79F57"/>
                </a:solidFill>
                <a:latin typeface="微软雅黑" pitchFamily="34" charset="-122"/>
                <a:ea typeface="微软雅黑" pitchFamily="34" charset="-122"/>
              </a:rPr>
              <a:t>精确定位，实时监控</a:t>
            </a:r>
            <a:endParaRPr lang="en-US" altLang="zh-CN" sz="2800" b="1" dirty="0">
              <a:solidFill>
                <a:srgbClr val="F79F5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6" name="图片 35" descr="45_副本">
            <a:extLst>
              <a:ext uri="{FF2B5EF4-FFF2-40B4-BE49-F238E27FC236}">
                <a16:creationId xmlns:a16="http://schemas.microsoft.com/office/drawing/2014/main" id="{E45C45B5-130B-4AD4-9DD5-54094C807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60" y="1567290"/>
            <a:ext cx="1356721" cy="111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19943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31447" y="149929"/>
            <a:ext cx="4734181" cy="1118434"/>
            <a:chOff x="4388795" y="199351"/>
            <a:chExt cx="3414409" cy="111843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03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智能安全头盔的作用（</a:t>
              </a:r>
              <a:r>
                <a:rPr lang="en-US" altLang="zh-CN" sz="2800" dirty="0">
                  <a:latin typeface="Geometr415 Blk BT" panose="020B0802020204020303" pitchFamily="34" charset="0"/>
                </a:rPr>
                <a:t>3</a:t>
              </a:r>
              <a:r>
                <a:rPr lang="zh-CN" altLang="en-US" sz="2800" dirty="0">
                  <a:latin typeface="Geometr415 Blk BT" panose="020B0802020204020303" pitchFamily="34" charset="0"/>
                </a:rPr>
                <a:t>）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B86C587A-AE64-4326-B916-2B97907CF65F}"/>
              </a:ext>
            </a:extLst>
          </p:cNvPr>
          <p:cNvSpPr/>
          <p:nvPr/>
        </p:nvSpPr>
        <p:spPr>
          <a:xfrm>
            <a:off x="2463047" y="1863792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79F57"/>
                </a:solidFill>
                <a:latin typeface="微软雅黑" pitchFamily="34" charset="-122"/>
                <a:ea typeface="微软雅黑" pitchFamily="34" charset="-122"/>
              </a:rPr>
              <a:t>语音安全自动播报</a:t>
            </a:r>
            <a:endParaRPr lang="en-US" altLang="zh-CN" sz="2800" b="1" dirty="0">
              <a:solidFill>
                <a:srgbClr val="F79F5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6" name="图片 35" descr="45_副本">
            <a:extLst>
              <a:ext uri="{FF2B5EF4-FFF2-40B4-BE49-F238E27FC236}">
                <a16:creationId xmlns:a16="http://schemas.microsoft.com/office/drawing/2014/main" id="{E45C45B5-130B-4AD4-9DD5-54094C807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60" y="1567290"/>
            <a:ext cx="1356721" cy="111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6E48CAFE-C56C-42BD-80F9-A26593D80598}"/>
              </a:ext>
            </a:extLst>
          </p:cNvPr>
          <p:cNvSpPr/>
          <p:nvPr/>
        </p:nvSpPr>
        <p:spPr>
          <a:xfrm>
            <a:off x="1044860" y="3472687"/>
            <a:ext cx="10527029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上岗前安全帽佩戴提示、在岗期间脱帽检测及警示、电子围栏的设置及警示、以及安全宣传材料的语音广播。提高工程安全宣贯的效率效果。</a:t>
            </a:r>
          </a:p>
        </p:txBody>
      </p:sp>
    </p:spTree>
    <p:extLst>
      <p:ext uri="{BB962C8B-B14F-4D97-AF65-F5344CB8AC3E}">
        <p14:creationId xmlns:p14="http://schemas.microsoft.com/office/powerpoint/2010/main" val="1282064242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31447" y="149929"/>
            <a:ext cx="4734181" cy="1118434"/>
            <a:chOff x="4388795" y="199351"/>
            <a:chExt cx="3414409" cy="111843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03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智能安全头盔的作用（</a:t>
              </a:r>
              <a:r>
                <a:rPr lang="en-US" altLang="zh-CN" sz="2800" dirty="0">
                  <a:latin typeface="Geometr415 Blk BT" panose="020B0802020204020303" pitchFamily="34" charset="0"/>
                </a:rPr>
                <a:t>5</a:t>
              </a:r>
              <a:r>
                <a:rPr lang="zh-CN" altLang="en-US" sz="2800" dirty="0">
                  <a:latin typeface="Geometr415 Blk BT" panose="020B0802020204020303" pitchFamily="34" charset="0"/>
                </a:rPr>
                <a:t>）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B86C587A-AE64-4326-B916-2B97907CF65F}"/>
              </a:ext>
            </a:extLst>
          </p:cNvPr>
          <p:cNvSpPr/>
          <p:nvPr/>
        </p:nvSpPr>
        <p:spPr>
          <a:xfrm>
            <a:off x="2463047" y="1863792"/>
            <a:ext cx="305724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79F57"/>
                </a:solidFill>
                <a:latin typeface="微软雅黑" pitchFamily="34" charset="-122"/>
                <a:ea typeface="微软雅黑" pitchFamily="34" charset="-122"/>
              </a:rPr>
              <a:t>现场实时视频监控</a:t>
            </a:r>
            <a:endParaRPr lang="en-US" altLang="zh-CN" sz="2800" b="1" dirty="0">
              <a:solidFill>
                <a:srgbClr val="F79F5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6" name="图片 35" descr="45_副本">
            <a:extLst>
              <a:ext uri="{FF2B5EF4-FFF2-40B4-BE49-F238E27FC236}">
                <a16:creationId xmlns:a16="http://schemas.microsoft.com/office/drawing/2014/main" id="{E45C45B5-130B-4AD4-9DD5-54094C807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60" y="1567290"/>
            <a:ext cx="1356721" cy="111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6E48CAFE-C56C-42BD-80F9-A26593D80598}"/>
              </a:ext>
            </a:extLst>
          </p:cNvPr>
          <p:cNvSpPr/>
          <p:nvPr/>
        </p:nvSpPr>
        <p:spPr>
          <a:xfrm>
            <a:off x="1044860" y="3472687"/>
            <a:ext cx="10527029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通过视频等信息的实时传输功能，对现场进行远程检测测量，避免了信息的误报瞒报。</a:t>
            </a:r>
          </a:p>
        </p:txBody>
      </p:sp>
    </p:spTree>
    <p:extLst>
      <p:ext uri="{BB962C8B-B14F-4D97-AF65-F5344CB8AC3E}">
        <p14:creationId xmlns:p14="http://schemas.microsoft.com/office/powerpoint/2010/main" val="108363518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31447" y="149929"/>
            <a:ext cx="4734181" cy="1118434"/>
            <a:chOff x="4388795" y="199351"/>
            <a:chExt cx="3414409" cy="111843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03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lvl="0" algn="ctr">
                <a:defRPr/>
              </a:pPr>
              <a:r>
                <a:rPr lang="zh-CN" altLang="en-US" sz="2800" dirty="0">
                  <a:latin typeface="Geometr415 Blk BT" panose="020B0802020204020303" pitchFamily="34" charset="0"/>
                </a:rPr>
                <a:t>智能安全头盔的作用（</a:t>
              </a:r>
              <a:r>
                <a:rPr lang="en-US" altLang="zh-CN" sz="2800" dirty="0">
                  <a:latin typeface="Geometr415 Blk BT" panose="020B0802020204020303" pitchFamily="34" charset="0"/>
                </a:rPr>
                <a:t>6</a:t>
              </a:r>
              <a:r>
                <a:rPr lang="zh-CN" altLang="en-US" sz="2800" dirty="0">
                  <a:latin typeface="Geometr415 Blk BT" panose="020B0802020204020303" pitchFamily="34" charset="0"/>
                </a:rPr>
                <a:t>）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B86C587A-AE64-4326-B916-2B97907CF65F}"/>
              </a:ext>
            </a:extLst>
          </p:cNvPr>
          <p:cNvSpPr/>
          <p:nvPr/>
        </p:nvSpPr>
        <p:spPr>
          <a:xfrm>
            <a:off x="2463047" y="1863792"/>
            <a:ext cx="3057247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79F57"/>
                </a:solidFill>
                <a:latin typeface="微软雅黑" pitchFamily="34" charset="-122"/>
                <a:ea typeface="微软雅黑" pitchFamily="34" charset="-122"/>
              </a:rPr>
              <a:t>现场实时视频取证</a:t>
            </a:r>
            <a:endParaRPr lang="en-US" altLang="zh-CN" sz="2800" b="1" dirty="0">
              <a:solidFill>
                <a:srgbClr val="F79F5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6" name="图片 35" descr="45_副本">
            <a:extLst>
              <a:ext uri="{FF2B5EF4-FFF2-40B4-BE49-F238E27FC236}">
                <a16:creationId xmlns:a16="http://schemas.microsoft.com/office/drawing/2014/main" id="{E45C45B5-130B-4AD4-9DD5-54094C807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60" y="1567290"/>
            <a:ext cx="1356721" cy="111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6E48CAFE-C56C-42BD-80F9-A26593D80598}"/>
              </a:ext>
            </a:extLst>
          </p:cNvPr>
          <p:cNvSpPr/>
          <p:nvPr/>
        </p:nvSpPr>
        <p:spPr>
          <a:xfrm>
            <a:off x="1044860" y="3472687"/>
            <a:ext cx="10527029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通过视频等信息的实时传输功能，对现场进行远程检测测量，避免了信息的误报瞒报。</a:t>
            </a:r>
          </a:p>
        </p:txBody>
      </p:sp>
    </p:spTree>
    <p:extLst>
      <p:ext uri="{BB962C8B-B14F-4D97-AF65-F5344CB8AC3E}">
        <p14:creationId xmlns:p14="http://schemas.microsoft.com/office/powerpoint/2010/main" val="2774496593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厂家及产品分析</a:t>
              </a:r>
            </a:p>
          </p:txBody>
        </p:sp>
      </p:grp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1B7719F4-BA5B-42D6-8634-270761883A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277082"/>
              </p:ext>
            </p:extLst>
          </p:nvPr>
        </p:nvGraphicFramePr>
        <p:xfrm>
          <a:off x="1237956" y="1370901"/>
          <a:ext cx="10016197" cy="49454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2769">
                  <a:extLst>
                    <a:ext uri="{9D8B030D-6E8A-4147-A177-3AD203B41FA5}">
                      <a16:colId xmlns:a16="http://schemas.microsoft.com/office/drawing/2014/main" val="2083821462"/>
                    </a:ext>
                  </a:extLst>
                </a:gridCol>
                <a:gridCol w="1953092">
                  <a:extLst>
                    <a:ext uri="{9D8B030D-6E8A-4147-A177-3AD203B41FA5}">
                      <a16:colId xmlns:a16="http://schemas.microsoft.com/office/drawing/2014/main" val="227183108"/>
                    </a:ext>
                  </a:extLst>
                </a:gridCol>
                <a:gridCol w="2256614">
                  <a:extLst>
                    <a:ext uri="{9D8B030D-6E8A-4147-A177-3AD203B41FA5}">
                      <a16:colId xmlns:a16="http://schemas.microsoft.com/office/drawing/2014/main" val="3968617829"/>
                    </a:ext>
                  </a:extLst>
                </a:gridCol>
                <a:gridCol w="2124648">
                  <a:extLst>
                    <a:ext uri="{9D8B030D-6E8A-4147-A177-3AD203B41FA5}">
                      <a16:colId xmlns:a16="http://schemas.microsoft.com/office/drawing/2014/main" val="3545033740"/>
                    </a:ext>
                  </a:extLst>
                </a:gridCol>
                <a:gridCol w="2019074">
                  <a:extLst>
                    <a:ext uri="{9D8B030D-6E8A-4147-A177-3AD203B41FA5}">
                      <a16:colId xmlns:a16="http://schemas.microsoft.com/office/drawing/2014/main" val="2577849396"/>
                    </a:ext>
                  </a:extLst>
                </a:gridCol>
              </a:tblGrid>
              <a:tr h="698045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 dirty="0">
                          <a:effectLst/>
                        </a:rPr>
                        <a:t>硬件功能</a:t>
                      </a:r>
                      <a:r>
                        <a:rPr lang="en-US" altLang="zh-CN" sz="1500" u="none" strike="noStrike" dirty="0">
                          <a:effectLst/>
                        </a:rPr>
                        <a:t>-</a:t>
                      </a:r>
                      <a:r>
                        <a:rPr lang="zh-CN" altLang="en-US" sz="1500" u="none" strike="noStrike" dirty="0">
                          <a:effectLst/>
                        </a:rPr>
                        <a:t>模块</a:t>
                      </a:r>
                      <a:endParaRPr lang="zh-CN" alt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 dirty="0">
                          <a:effectLst/>
                        </a:rPr>
                        <a:t>华微</a:t>
                      </a:r>
                      <a:endParaRPr lang="zh-CN" alt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哈罗鱼</a:t>
                      </a:r>
                      <a:endParaRPr lang="zh-CN" altLang="en-US" sz="15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建安行</a:t>
                      </a:r>
                      <a:endParaRPr lang="zh-CN" altLang="en-US" sz="15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 dirty="0">
                          <a:effectLst/>
                        </a:rPr>
                        <a:t>润得</a:t>
                      </a:r>
                      <a:endParaRPr lang="zh-CN" alt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972085753"/>
                  </a:ext>
                </a:extLst>
              </a:tr>
              <a:tr h="3962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>
                          <a:effectLst/>
                        </a:rPr>
                        <a:t>1.FM</a:t>
                      </a:r>
                      <a:r>
                        <a:rPr lang="zh-CN" altLang="en-US" sz="1500" u="none" strike="noStrike">
                          <a:effectLst/>
                        </a:rPr>
                        <a:t>对讲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587483015"/>
                  </a:ext>
                </a:extLst>
              </a:tr>
              <a:tr h="43586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500" u="none" strike="noStrike" dirty="0">
                          <a:effectLst/>
                        </a:rPr>
                        <a:t>2.</a:t>
                      </a:r>
                      <a:r>
                        <a:rPr lang="zh-CN" altLang="en-US" sz="1500" u="none" strike="noStrike" dirty="0">
                          <a:effectLst/>
                        </a:rPr>
                        <a:t>手机通话</a:t>
                      </a:r>
                      <a:endParaRPr lang="zh-CN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 dirty="0">
                          <a:effectLst/>
                        </a:rPr>
                        <a:t>　</a:t>
                      </a:r>
                      <a:endParaRPr lang="zh-CN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2645023339"/>
                  </a:ext>
                </a:extLst>
              </a:tr>
              <a:tr h="38302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>
                          <a:effectLst/>
                        </a:rPr>
                        <a:t>3.WIFI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1159621282"/>
                  </a:ext>
                </a:extLst>
              </a:tr>
              <a:tr h="409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500" u="none" strike="noStrike">
                          <a:effectLst/>
                        </a:rPr>
                        <a:t>4.</a:t>
                      </a:r>
                      <a:r>
                        <a:rPr lang="zh-CN" altLang="en-US" sz="1500" u="none" strike="noStrike">
                          <a:effectLst/>
                        </a:rPr>
                        <a:t>蓝牙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3379581518"/>
                  </a:ext>
                </a:extLst>
              </a:tr>
              <a:tr h="38302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>
                          <a:effectLst/>
                        </a:rPr>
                        <a:t>5.3G/4G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781511624"/>
                  </a:ext>
                </a:extLst>
              </a:tr>
              <a:tr h="44906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>
                          <a:effectLst/>
                        </a:rPr>
                        <a:t>6.GPS/</a:t>
                      </a:r>
                      <a:r>
                        <a:rPr lang="zh-CN" altLang="en-US" sz="1500" u="none" strike="noStrike">
                          <a:effectLst/>
                        </a:rPr>
                        <a:t>北斗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 dirty="0">
                          <a:effectLst/>
                        </a:rPr>
                        <a:t>　</a:t>
                      </a:r>
                      <a:endParaRPr lang="zh-CN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 dirty="0">
                          <a:effectLst/>
                        </a:rPr>
                        <a:t>√</a:t>
                      </a:r>
                      <a:endParaRPr lang="zh-CN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3317587636"/>
                  </a:ext>
                </a:extLst>
              </a:tr>
              <a:tr h="3962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500" u="none" strike="noStrike">
                          <a:effectLst/>
                        </a:rPr>
                        <a:t>7.</a:t>
                      </a:r>
                      <a:r>
                        <a:rPr lang="zh-CN" altLang="en-US" sz="1500" u="none" strike="noStrike">
                          <a:effectLst/>
                        </a:rPr>
                        <a:t>录像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3630272164"/>
                  </a:ext>
                </a:extLst>
              </a:tr>
              <a:tr h="3962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500" u="none" strike="noStrike">
                          <a:effectLst/>
                        </a:rPr>
                        <a:t>8.</a:t>
                      </a:r>
                      <a:r>
                        <a:rPr lang="zh-CN" altLang="en-US" sz="1500" u="none" strike="noStrike">
                          <a:effectLst/>
                        </a:rPr>
                        <a:t>拍照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3738774847"/>
                  </a:ext>
                </a:extLst>
              </a:tr>
              <a:tr h="46227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>
                          <a:effectLst/>
                        </a:rPr>
                        <a:t>9.RFID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2261689908"/>
                  </a:ext>
                </a:extLst>
              </a:tr>
              <a:tr h="53603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500" u="none" strike="noStrike" dirty="0">
                          <a:effectLst/>
                        </a:rPr>
                        <a:t>10.</a:t>
                      </a:r>
                      <a:r>
                        <a:rPr lang="zh-CN" altLang="en-US" sz="1500" u="none" strike="noStrike" dirty="0">
                          <a:effectLst/>
                        </a:rPr>
                        <a:t>照明</a:t>
                      </a:r>
                      <a:endParaRPr lang="zh-CN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500" u="none" strike="noStrike">
                          <a:effectLst/>
                        </a:rPr>
                        <a:t>√</a:t>
                      </a:r>
                      <a:endParaRPr lang="zh-CN" altLang="en-US" sz="15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>
                          <a:effectLst/>
                        </a:rPr>
                        <a:t>　</a:t>
                      </a:r>
                      <a:endParaRPr lang="zh-CN" altLang="en-US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u="none" strike="noStrike" dirty="0">
                          <a:effectLst/>
                        </a:rPr>
                        <a:t>　</a:t>
                      </a:r>
                      <a:endParaRPr lang="zh-CN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6996" marR="6996" marT="6996" marB="0" anchor="ctr"/>
                </a:tc>
                <a:extLst>
                  <a:ext uri="{0D108BD9-81ED-4DB2-BD59-A6C34878D82A}">
                    <a16:rowId xmlns:a16="http://schemas.microsoft.com/office/drawing/2014/main" val="360127309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4D2DA534-E045-4C8B-82C8-F264DA7759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949671"/>
              </p:ext>
            </p:extLst>
          </p:nvPr>
        </p:nvGraphicFramePr>
        <p:xfrm>
          <a:off x="998807" y="1519311"/>
          <a:ext cx="9781733" cy="51782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7471">
                  <a:extLst>
                    <a:ext uri="{9D8B030D-6E8A-4147-A177-3AD203B41FA5}">
                      <a16:colId xmlns:a16="http://schemas.microsoft.com/office/drawing/2014/main" val="1957892933"/>
                    </a:ext>
                  </a:extLst>
                </a:gridCol>
                <a:gridCol w="2144344">
                  <a:extLst>
                    <a:ext uri="{9D8B030D-6E8A-4147-A177-3AD203B41FA5}">
                      <a16:colId xmlns:a16="http://schemas.microsoft.com/office/drawing/2014/main" val="3556635076"/>
                    </a:ext>
                  </a:extLst>
                </a:gridCol>
                <a:gridCol w="1953409">
                  <a:extLst>
                    <a:ext uri="{9D8B030D-6E8A-4147-A177-3AD203B41FA5}">
                      <a16:colId xmlns:a16="http://schemas.microsoft.com/office/drawing/2014/main" val="4226246147"/>
                    </a:ext>
                  </a:extLst>
                </a:gridCol>
                <a:gridCol w="1806536">
                  <a:extLst>
                    <a:ext uri="{9D8B030D-6E8A-4147-A177-3AD203B41FA5}">
                      <a16:colId xmlns:a16="http://schemas.microsoft.com/office/drawing/2014/main" val="2950690680"/>
                    </a:ext>
                  </a:extLst>
                </a:gridCol>
                <a:gridCol w="1879973">
                  <a:extLst>
                    <a:ext uri="{9D8B030D-6E8A-4147-A177-3AD203B41FA5}">
                      <a16:colId xmlns:a16="http://schemas.microsoft.com/office/drawing/2014/main" val="55872672"/>
                    </a:ext>
                  </a:extLst>
                </a:gridCol>
              </a:tblGrid>
              <a:tr h="547479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硬件功能</a:t>
                      </a:r>
                      <a:r>
                        <a:rPr lang="en-US" altLang="zh-CN" sz="1200" u="none" strike="noStrike">
                          <a:effectLst/>
                        </a:rPr>
                        <a:t>-</a:t>
                      </a:r>
                      <a:r>
                        <a:rPr lang="zh-CN" altLang="en-US" sz="1200" u="none" strike="noStrike">
                          <a:effectLst/>
                        </a:rPr>
                        <a:t>模块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华微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哈罗鱼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建安行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润得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1797260292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11.</a:t>
                      </a:r>
                      <a:r>
                        <a:rPr lang="zh-CN" altLang="en-US" sz="1200" u="none" strike="noStrike">
                          <a:effectLst/>
                        </a:rPr>
                        <a:t>激光指示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904895027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12.</a:t>
                      </a:r>
                      <a:r>
                        <a:rPr lang="zh-CN" altLang="en-US" sz="1200" u="none" strike="noStrike">
                          <a:effectLst/>
                        </a:rPr>
                        <a:t>人脸识别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4044302378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13.</a:t>
                      </a:r>
                      <a:r>
                        <a:rPr lang="zh-CN" altLang="en-US" sz="1200" u="none" strike="noStrike">
                          <a:effectLst/>
                        </a:rPr>
                        <a:t>红外成像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318885467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 dirty="0">
                          <a:effectLst/>
                        </a:rPr>
                        <a:t>14.</a:t>
                      </a:r>
                      <a:r>
                        <a:rPr lang="zh-CN" altLang="en-US" sz="1200" u="none" strike="noStrike" dirty="0">
                          <a:effectLst/>
                        </a:rPr>
                        <a:t>激光测距</a:t>
                      </a:r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 dirty="0">
                          <a:effectLst/>
                        </a:rPr>
                        <a:t>　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4142738329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 dirty="0">
                          <a:effectLst/>
                        </a:rPr>
                        <a:t>15.</a:t>
                      </a:r>
                      <a:r>
                        <a:rPr lang="zh-CN" altLang="en-US" sz="1200" u="none" strike="noStrike" dirty="0">
                          <a:effectLst/>
                        </a:rPr>
                        <a:t>陀螺仪</a:t>
                      </a:r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4002318238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16.</a:t>
                      </a:r>
                      <a:r>
                        <a:rPr lang="zh-CN" altLang="en-US" sz="1200" u="none" strike="noStrike">
                          <a:effectLst/>
                        </a:rPr>
                        <a:t>温湿度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 dirty="0">
                          <a:effectLst/>
                        </a:rPr>
                        <a:t>√</a:t>
                      </a:r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2475394680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17.</a:t>
                      </a:r>
                      <a:r>
                        <a:rPr lang="zh-CN" altLang="en-US" sz="1200" u="none" strike="noStrike">
                          <a:effectLst/>
                        </a:rPr>
                        <a:t>加速传感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 dirty="0">
                          <a:effectLst/>
                        </a:rPr>
                        <a:t>　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2587876631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18.</a:t>
                      </a:r>
                      <a:r>
                        <a:rPr lang="zh-CN" altLang="en-US" sz="1200" u="none" strike="noStrike">
                          <a:effectLst/>
                        </a:rPr>
                        <a:t>倾斜传感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 dirty="0">
                          <a:effectLst/>
                        </a:rPr>
                        <a:t>　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2931599286"/>
                  </a:ext>
                </a:extLst>
              </a:tr>
              <a:tr h="4624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>
                          <a:effectLst/>
                        </a:rPr>
                        <a:t>19.</a:t>
                      </a:r>
                      <a:r>
                        <a:rPr lang="zh-CN" altLang="en-US" sz="1200" u="none" strike="noStrike">
                          <a:effectLst/>
                        </a:rPr>
                        <a:t>佩戴检测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 dirty="0">
                          <a:effectLst/>
                        </a:rPr>
                        <a:t>　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3787001320"/>
                  </a:ext>
                </a:extLst>
              </a:tr>
              <a:tr h="4691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u="none" strike="noStrike" dirty="0">
                          <a:effectLst/>
                        </a:rPr>
                        <a:t>20.</a:t>
                      </a:r>
                      <a:r>
                        <a:rPr lang="zh-CN" altLang="en-US" sz="1200" u="none" strike="noStrike" dirty="0">
                          <a:effectLst/>
                        </a:rPr>
                        <a:t>图纸导入</a:t>
                      </a:r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>
                          <a:effectLst/>
                        </a:rPr>
                        <a:t>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00" u="none" strike="noStrike" dirty="0">
                          <a:effectLst/>
                        </a:rPr>
                        <a:t>　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5480" marR="5480" marT="5480" marB="0" anchor="ctr"/>
                </a:tc>
                <a:extLst>
                  <a:ext uri="{0D108BD9-81ED-4DB2-BD59-A6C34878D82A}">
                    <a16:rowId xmlns:a16="http://schemas.microsoft.com/office/drawing/2014/main" val="357224414"/>
                  </a:ext>
                </a:extLst>
              </a:tr>
            </a:tbl>
          </a:graphicData>
        </a:graphic>
      </p:graphicFrame>
      <p:grpSp>
        <p:nvGrpSpPr>
          <p:cNvPr id="4" name="组合 3">
            <a:extLst>
              <a:ext uri="{FF2B5EF4-FFF2-40B4-BE49-F238E27FC236}">
                <a16:creationId xmlns:a16="http://schemas.microsoft.com/office/drawing/2014/main" id="{2AB5E352-912B-4E90-BEFA-1FD8F0210F02}"/>
              </a:ext>
            </a:extLst>
          </p:cNvPr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42F75483-AF82-4CDD-85E6-23FE57D0B7CC}"/>
                </a:ext>
              </a:extLst>
            </p:cNvPr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F7B90DD4-52D4-404E-953D-039AEB0E413A}"/>
                </a:ext>
              </a:extLst>
            </p:cNvPr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8BE46426-8EAC-4A77-B5D2-4ABD1A2FF49B}"/>
                </a:ext>
              </a:extLst>
            </p:cNvPr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厂家及产品分析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0760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2AB5E352-912B-4E90-BEFA-1FD8F0210F02}"/>
              </a:ext>
            </a:extLst>
          </p:cNvPr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42F75483-AF82-4CDD-85E6-23FE57D0B7CC}"/>
                </a:ext>
              </a:extLst>
            </p:cNvPr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F7B90DD4-52D4-404E-953D-039AEB0E413A}"/>
                </a:ext>
              </a:extLst>
            </p:cNvPr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8BE46426-8EAC-4A77-B5D2-4ABD1A2FF49B}"/>
                </a:ext>
              </a:extLst>
            </p:cNvPr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厂家及产品分析</a:t>
              </a:r>
            </a:p>
          </p:txBody>
        </p:sp>
      </p:grp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44481B06-1EB1-42A8-879B-4BCDFFB9C8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489359"/>
              </p:ext>
            </p:extLst>
          </p:nvPr>
        </p:nvGraphicFramePr>
        <p:xfrm>
          <a:off x="633045" y="1576076"/>
          <a:ext cx="11043138" cy="47472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6806">
                  <a:extLst>
                    <a:ext uri="{9D8B030D-6E8A-4147-A177-3AD203B41FA5}">
                      <a16:colId xmlns:a16="http://schemas.microsoft.com/office/drawing/2014/main" val="3111240652"/>
                    </a:ext>
                  </a:extLst>
                </a:gridCol>
                <a:gridCol w="1167827">
                  <a:extLst>
                    <a:ext uri="{9D8B030D-6E8A-4147-A177-3AD203B41FA5}">
                      <a16:colId xmlns:a16="http://schemas.microsoft.com/office/drawing/2014/main" val="4149148715"/>
                    </a:ext>
                  </a:extLst>
                </a:gridCol>
                <a:gridCol w="1118655">
                  <a:extLst>
                    <a:ext uri="{9D8B030D-6E8A-4147-A177-3AD203B41FA5}">
                      <a16:colId xmlns:a16="http://schemas.microsoft.com/office/drawing/2014/main" val="2571786819"/>
                    </a:ext>
                  </a:extLst>
                </a:gridCol>
                <a:gridCol w="1130949">
                  <a:extLst>
                    <a:ext uri="{9D8B030D-6E8A-4147-A177-3AD203B41FA5}">
                      <a16:colId xmlns:a16="http://schemas.microsoft.com/office/drawing/2014/main" val="842443820"/>
                    </a:ext>
                  </a:extLst>
                </a:gridCol>
                <a:gridCol w="1167827">
                  <a:extLst>
                    <a:ext uri="{9D8B030D-6E8A-4147-A177-3AD203B41FA5}">
                      <a16:colId xmlns:a16="http://schemas.microsoft.com/office/drawing/2014/main" val="1442210685"/>
                    </a:ext>
                  </a:extLst>
                </a:gridCol>
                <a:gridCol w="1229292">
                  <a:extLst>
                    <a:ext uri="{9D8B030D-6E8A-4147-A177-3AD203B41FA5}">
                      <a16:colId xmlns:a16="http://schemas.microsoft.com/office/drawing/2014/main" val="1773299893"/>
                    </a:ext>
                  </a:extLst>
                </a:gridCol>
                <a:gridCol w="939771">
                  <a:extLst>
                    <a:ext uri="{9D8B030D-6E8A-4147-A177-3AD203B41FA5}">
                      <a16:colId xmlns:a16="http://schemas.microsoft.com/office/drawing/2014/main" val="3676215650"/>
                    </a:ext>
                  </a:extLst>
                </a:gridCol>
                <a:gridCol w="1600766">
                  <a:extLst>
                    <a:ext uri="{9D8B030D-6E8A-4147-A177-3AD203B41FA5}">
                      <a16:colId xmlns:a16="http://schemas.microsoft.com/office/drawing/2014/main" val="4065657757"/>
                    </a:ext>
                  </a:extLst>
                </a:gridCol>
                <a:gridCol w="1311245">
                  <a:extLst>
                    <a:ext uri="{9D8B030D-6E8A-4147-A177-3AD203B41FA5}">
                      <a16:colId xmlns:a16="http://schemas.microsoft.com/office/drawing/2014/main" val="4293803048"/>
                    </a:ext>
                  </a:extLst>
                </a:gridCol>
              </a:tblGrid>
              <a:tr h="536465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项目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钛准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蓝牙探测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UWB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低频触发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RFID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GPS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WiFi</a:t>
                      </a:r>
                      <a:r>
                        <a:rPr lang="zh-CN" altLang="en-US" sz="1200" u="none" strike="noStrike">
                          <a:effectLst/>
                        </a:rPr>
                        <a:t>定位技术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ZigBee</a:t>
                      </a:r>
                      <a:r>
                        <a:rPr lang="zh-CN" altLang="en-US" sz="1200" u="none" strike="noStrike">
                          <a:effectLst/>
                        </a:rPr>
                        <a:t>定位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2610091"/>
                  </a:ext>
                </a:extLst>
              </a:tr>
              <a:tr h="34610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系统成本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低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49190318"/>
                  </a:ext>
                </a:extLst>
              </a:tr>
              <a:tr h="515698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定位精度（室外）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3-10m（</a:t>
                      </a:r>
                      <a:r>
                        <a:rPr lang="zh-CN" altLang="en-US" sz="1200" u="none" strike="noStrike">
                          <a:effectLst/>
                        </a:rPr>
                        <a:t>可调）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5-15m（</a:t>
                      </a:r>
                      <a:r>
                        <a:rPr lang="zh-CN" altLang="en-US" sz="1200" u="none" strike="noStrike">
                          <a:effectLst/>
                        </a:rPr>
                        <a:t>可调）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0.2-2m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卡口</a:t>
                      </a:r>
                      <a:r>
                        <a:rPr lang="en-US" altLang="zh-CN" sz="1200" u="none" strike="noStrike">
                          <a:effectLst/>
                        </a:rPr>
                        <a:t>1-6m</a:t>
                      </a:r>
                      <a:r>
                        <a:rPr lang="zh-CN" altLang="en-US" sz="1200" u="none" strike="noStrike">
                          <a:effectLst/>
                        </a:rPr>
                        <a:t>感应距离可调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与基站数量相关可控在</a:t>
                      </a:r>
                      <a:r>
                        <a:rPr lang="en-US" altLang="zh-CN" sz="1200" u="none" strike="noStrike">
                          <a:effectLst/>
                        </a:rPr>
                        <a:t>5-10m</a:t>
                      </a:r>
                      <a:endParaRPr lang="en-US" altLang="zh-CN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10m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3-15m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与算法相关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2660580"/>
                  </a:ext>
                </a:extLst>
              </a:tr>
              <a:tr h="536465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部署实施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复杂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复杂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协议开发难度大，与其他协议不互通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64009519"/>
                  </a:ext>
                </a:extLst>
              </a:tr>
              <a:tr h="536465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是否对现有场地造成影响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无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0103204"/>
                  </a:ext>
                </a:extLst>
              </a:tr>
              <a:tr h="346107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定位标签价格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低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 dirty="0">
                          <a:effectLst/>
                        </a:rPr>
                        <a:t>中</a:t>
                      </a:r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低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低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低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昂贵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5192316"/>
                  </a:ext>
                </a:extLst>
              </a:tr>
              <a:tr h="346107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定位标签待机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高（物品）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极高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高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54939567"/>
                  </a:ext>
                </a:extLst>
              </a:tr>
              <a:tr h="26860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中（人员）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692169"/>
                  </a:ext>
                </a:extLst>
              </a:tr>
              <a:tr h="131520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适用场景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米级精度需求的人员、物品位置管理；手机自主定位服务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小范围、低精度的监控定位场景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厘米级精度需求的人员、物品位置管理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特定区域对人员、物品位置管理判定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仓库、工厂、商场广泛使用在货物、商品流转定位上。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运动导航，轨迹记录、大地测量、周边信息查询等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>
                          <a:effectLst/>
                        </a:rPr>
                        <a:t>适用于对人或者车的定位导航，可以于医疗机构、主题公园、工厂、商场等各种需要定位导航的场合。</a:t>
                      </a:r>
                      <a:endParaRPr lang="zh-CN" altLang="en-US" sz="12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u="none" strike="noStrike" dirty="0">
                          <a:effectLst/>
                        </a:rPr>
                        <a:t>汽车轮胎、智能家居</a:t>
                      </a:r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20976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5515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51954" y="1104900"/>
            <a:ext cx="3506869" cy="4673580"/>
          </a:xfrm>
          <a:custGeom>
            <a:avLst/>
            <a:gdLst>
              <a:gd name="connsiteX0" fmla="*/ 0 w 3505845"/>
              <a:gd name="connsiteY0" fmla="*/ 0 h 4673580"/>
              <a:gd name="connsiteX1" fmla="*/ 3505845 w 3505845"/>
              <a:gd name="connsiteY1" fmla="*/ 0 h 4673580"/>
              <a:gd name="connsiteX2" fmla="*/ 3505845 w 3505845"/>
              <a:gd name="connsiteY2" fmla="*/ 4673580 h 4673580"/>
              <a:gd name="connsiteX3" fmla="*/ 0 w 3505845"/>
              <a:gd name="connsiteY3" fmla="*/ 4673580 h 4673580"/>
              <a:gd name="connsiteX4" fmla="*/ 0 w 3505845"/>
              <a:gd name="connsiteY4" fmla="*/ 0 h 4673580"/>
              <a:gd name="connsiteX0-1" fmla="*/ 0 w 3505845"/>
              <a:gd name="connsiteY0-2" fmla="*/ 0 h 4673580"/>
              <a:gd name="connsiteX1-3" fmla="*/ 3505845 w 3505845"/>
              <a:gd name="connsiteY1-4" fmla="*/ 0 h 4673580"/>
              <a:gd name="connsiteX2-5" fmla="*/ 3486795 w 3505845"/>
              <a:gd name="connsiteY2-6" fmla="*/ 2247900 h 4673580"/>
              <a:gd name="connsiteX3-7" fmla="*/ 3505845 w 3505845"/>
              <a:gd name="connsiteY3-8" fmla="*/ 4673580 h 4673580"/>
              <a:gd name="connsiteX4-9" fmla="*/ 0 w 3505845"/>
              <a:gd name="connsiteY4-10" fmla="*/ 4673580 h 4673580"/>
              <a:gd name="connsiteX5" fmla="*/ 0 w 3505845"/>
              <a:gd name="connsiteY5" fmla="*/ 0 h 4673580"/>
              <a:gd name="connsiteX0-11" fmla="*/ 0 w 3505845"/>
              <a:gd name="connsiteY0-12" fmla="*/ 0 h 4673580"/>
              <a:gd name="connsiteX1-13" fmla="*/ 3505845 w 3505845"/>
              <a:gd name="connsiteY1-14" fmla="*/ 0 h 4673580"/>
              <a:gd name="connsiteX2-15" fmla="*/ 3486795 w 3505845"/>
              <a:gd name="connsiteY2-16" fmla="*/ 2247900 h 4673580"/>
              <a:gd name="connsiteX3-17" fmla="*/ 3486795 w 3505845"/>
              <a:gd name="connsiteY3-18" fmla="*/ 3524250 h 4673580"/>
              <a:gd name="connsiteX4-19" fmla="*/ 3505845 w 3505845"/>
              <a:gd name="connsiteY4-20" fmla="*/ 4673580 h 4673580"/>
              <a:gd name="connsiteX5-21" fmla="*/ 0 w 3505845"/>
              <a:gd name="connsiteY5-22" fmla="*/ 4673580 h 4673580"/>
              <a:gd name="connsiteX6" fmla="*/ 0 w 3505845"/>
              <a:gd name="connsiteY6" fmla="*/ 0 h 4673580"/>
              <a:gd name="connsiteX0-23" fmla="*/ 0 w 3505845"/>
              <a:gd name="connsiteY0-24" fmla="*/ 0 h 4673580"/>
              <a:gd name="connsiteX1-25" fmla="*/ 3505845 w 3505845"/>
              <a:gd name="connsiteY1-26" fmla="*/ 0 h 4673580"/>
              <a:gd name="connsiteX2-27" fmla="*/ 3486795 w 3505845"/>
              <a:gd name="connsiteY2-28" fmla="*/ 2247900 h 4673580"/>
              <a:gd name="connsiteX3-29" fmla="*/ 3467745 w 3505845"/>
              <a:gd name="connsiteY3-30" fmla="*/ 2857500 h 4673580"/>
              <a:gd name="connsiteX4-31" fmla="*/ 3486795 w 3505845"/>
              <a:gd name="connsiteY4-32" fmla="*/ 3524250 h 4673580"/>
              <a:gd name="connsiteX5-33" fmla="*/ 3505845 w 3505845"/>
              <a:gd name="connsiteY5-34" fmla="*/ 4673580 h 4673580"/>
              <a:gd name="connsiteX6-35" fmla="*/ 0 w 3505845"/>
              <a:gd name="connsiteY6-36" fmla="*/ 4673580 h 4673580"/>
              <a:gd name="connsiteX7" fmla="*/ 0 w 3505845"/>
              <a:gd name="connsiteY7" fmla="*/ 0 h 4673580"/>
              <a:gd name="connsiteX0-37" fmla="*/ 3467745 w 3559185"/>
              <a:gd name="connsiteY0-38" fmla="*/ 2857500 h 4673580"/>
              <a:gd name="connsiteX1-39" fmla="*/ 3486795 w 3559185"/>
              <a:gd name="connsiteY1-40" fmla="*/ 3524250 h 4673580"/>
              <a:gd name="connsiteX2-41" fmla="*/ 3505845 w 3559185"/>
              <a:gd name="connsiteY2-42" fmla="*/ 4673580 h 4673580"/>
              <a:gd name="connsiteX3-43" fmla="*/ 0 w 3559185"/>
              <a:gd name="connsiteY3-44" fmla="*/ 4673580 h 4673580"/>
              <a:gd name="connsiteX4-45" fmla="*/ 0 w 3559185"/>
              <a:gd name="connsiteY4-46" fmla="*/ 0 h 4673580"/>
              <a:gd name="connsiteX5-47" fmla="*/ 3505845 w 3559185"/>
              <a:gd name="connsiteY5-48" fmla="*/ 0 h 4673580"/>
              <a:gd name="connsiteX6-49" fmla="*/ 3486795 w 3559185"/>
              <a:gd name="connsiteY6-50" fmla="*/ 2247900 h 4673580"/>
              <a:gd name="connsiteX7-51" fmla="*/ 3559185 w 3559185"/>
              <a:gd name="connsiteY7-52" fmla="*/ 2948940 h 4673580"/>
              <a:gd name="connsiteX0-53" fmla="*/ 3467745 w 3505845"/>
              <a:gd name="connsiteY0-54" fmla="*/ 2857500 h 4673580"/>
              <a:gd name="connsiteX1-55" fmla="*/ 3486795 w 3505845"/>
              <a:gd name="connsiteY1-56" fmla="*/ 3524250 h 4673580"/>
              <a:gd name="connsiteX2-57" fmla="*/ 3505845 w 3505845"/>
              <a:gd name="connsiteY2-58" fmla="*/ 4673580 h 4673580"/>
              <a:gd name="connsiteX3-59" fmla="*/ 0 w 3505845"/>
              <a:gd name="connsiteY3-60" fmla="*/ 4673580 h 4673580"/>
              <a:gd name="connsiteX4-61" fmla="*/ 0 w 3505845"/>
              <a:gd name="connsiteY4-62" fmla="*/ 0 h 4673580"/>
              <a:gd name="connsiteX5-63" fmla="*/ 3505845 w 3505845"/>
              <a:gd name="connsiteY5-64" fmla="*/ 0 h 4673580"/>
              <a:gd name="connsiteX6-65" fmla="*/ 3486795 w 3505845"/>
              <a:gd name="connsiteY6-66" fmla="*/ 2247900 h 4673580"/>
              <a:gd name="connsiteX0-67" fmla="*/ 3486795 w 3505845"/>
              <a:gd name="connsiteY0-68" fmla="*/ 3524250 h 4673580"/>
              <a:gd name="connsiteX1-69" fmla="*/ 3505845 w 3505845"/>
              <a:gd name="connsiteY1-70" fmla="*/ 4673580 h 4673580"/>
              <a:gd name="connsiteX2-71" fmla="*/ 0 w 3505845"/>
              <a:gd name="connsiteY2-72" fmla="*/ 4673580 h 4673580"/>
              <a:gd name="connsiteX3-73" fmla="*/ 0 w 3505845"/>
              <a:gd name="connsiteY3-74" fmla="*/ 0 h 4673580"/>
              <a:gd name="connsiteX4-75" fmla="*/ 3505845 w 3505845"/>
              <a:gd name="connsiteY4-76" fmla="*/ 0 h 4673580"/>
              <a:gd name="connsiteX5-77" fmla="*/ 3486795 w 3505845"/>
              <a:gd name="connsiteY5-78" fmla="*/ 2247900 h 4673580"/>
              <a:gd name="connsiteX0-79" fmla="*/ 3515978 w 3515978"/>
              <a:gd name="connsiteY0-80" fmla="*/ 3524250 h 4673580"/>
              <a:gd name="connsiteX1-81" fmla="*/ 3505845 w 3515978"/>
              <a:gd name="connsiteY1-82" fmla="*/ 4673580 h 4673580"/>
              <a:gd name="connsiteX2-83" fmla="*/ 0 w 3515978"/>
              <a:gd name="connsiteY2-84" fmla="*/ 4673580 h 4673580"/>
              <a:gd name="connsiteX3-85" fmla="*/ 0 w 3515978"/>
              <a:gd name="connsiteY3-86" fmla="*/ 0 h 4673580"/>
              <a:gd name="connsiteX4-87" fmla="*/ 3505845 w 3515978"/>
              <a:gd name="connsiteY4-88" fmla="*/ 0 h 4673580"/>
              <a:gd name="connsiteX5-89" fmla="*/ 3486795 w 3515978"/>
              <a:gd name="connsiteY5-90" fmla="*/ 2247900 h 4673580"/>
              <a:gd name="connsiteX0-91" fmla="*/ 3506250 w 3506869"/>
              <a:gd name="connsiteY0-92" fmla="*/ 3524250 h 4673580"/>
              <a:gd name="connsiteX1-93" fmla="*/ 3505845 w 3506869"/>
              <a:gd name="connsiteY1-94" fmla="*/ 4673580 h 4673580"/>
              <a:gd name="connsiteX2-95" fmla="*/ 0 w 3506869"/>
              <a:gd name="connsiteY2-96" fmla="*/ 4673580 h 4673580"/>
              <a:gd name="connsiteX3-97" fmla="*/ 0 w 3506869"/>
              <a:gd name="connsiteY3-98" fmla="*/ 0 h 4673580"/>
              <a:gd name="connsiteX4-99" fmla="*/ 3505845 w 3506869"/>
              <a:gd name="connsiteY4-100" fmla="*/ 0 h 4673580"/>
              <a:gd name="connsiteX5-101" fmla="*/ 3486795 w 3506869"/>
              <a:gd name="connsiteY5-102" fmla="*/ 2247900 h 4673580"/>
              <a:gd name="connsiteX0-103" fmla="*/ 3506250 w 3506869"/>
              <a:gd name="connsiteY0-104" fmla="*/ 3524250 h 4673580"/>
              <a:gd name="connsiteX1-105" fmla="*/ 3505845 w 3506869"/>
              <a:gd name="connsiteY1-106" fmla="*/ 4673580 h 4673580"/>
              <a:gd name="connsiteX2-107" fmla="*/ 0 w 3506869"/>
              <a:gd name="connsiteY2-108" fmla="*/ 4673580 h 4673580"/>
              <a:gd name="connsiteX3-109" fmla="*/ 0 w 3506869"/>
              <a:gd name="connsiteY3-110" fmla="*/ 0 h 4673580"/>
              <a:gd name="connsiteX4-111" fmla="*/ 3505845 w 3506869"/>
              <a:gd name="connsiteY4-112" fmla="*/ 0 h 4673580"/>
              <a:gd name="connsiteX5-113" fmla="*/ 3496523 w 3506869"/>
              <a:gd name="connsiteY5-114" fmla="*/ 2247900 h 4673580"/>
              <a:gd name="connsiteX0-115" fmla="*/ 3506250 w 3525963"/>
              <a:gd name="connsiteY0-116" fmla="*/ 3524250 h 4673580"/>
              <a:gd name="connsiteX1-117" fmla="*/ 3505845 w 3525963"/>
              <a:gd name="connsiteY1-118" fmla="*/ 4673580 h 4673580"/>
              <a:gd name="connsiteX2-119" fmla="*/ 0 w 3525963"/>
              <a:gd name="connsiteY2-120" fmla="*/ 4673580 h 4673580"/>
              <a:gd name="connsiteX3-121" fmla="*/ 0 w 3525963"/>
              <a:gd name="connsiteY3-122" fmla="*/ 0 h 4673580"/>
              <a:gd name="connsiteX4-123" fmla="*/ 3505845 w 3525963"/>
              <a:gd name="connsiteY4-124" fmla="*/ 0 h 4673580"/>
              <a:gd name="connsiteX5-125" fmla="*/ 3525706 w 3525963"/>
              <a:gd name="connsiteY5-126" fmla="*/ 2257628 h 4673580"/>
              <a:gd name="connsiteX0-127" fmla="*/ 3506250 w 3516372"/>
              <a:gd name="connsiteY0-128" fmla="*/ 3524250 h 4673580"/>
              <a:gd name="connsiteX1-129" fmla="*/ 3505845 w 3516372"/>
              <a:gd name="connsiteY1-130" fmla="*/ 4673580 h 4673580"/>
              <a:gd name="connsiteX2-131" fmla="*/ 0 w 3516372"/>
              <a:gd name="connsiteY2-132" fmla="*/ 4673580 h 4673580"/>
              <a:gd name="connsiteX3-133" fmla="*/ 0 w 3516372"/>
              <a:gd name="connsiteY3-134" fmla="*/ 0 h 4673580"/>
              <a:gd name="connsiteX4-135" fmla="*/ 3505845 w 3516372"/>
              <a:gd name="connsiteY4-136" fmla="*/ 0 h 4673580"/>
              <a:gd name="connsiteX5-137" fmla="*/ 3515978 w 3516372"/>
              <a:gd name="connsiteY5-138" fmla="*/ 2257628 h 4673580"/>
              <a:gd name="connsiteX0-139" fmla="*/ 3506250 w 3506869"/>
              <a:gd name="connsiteY0-140" fmla="*/ 3524250 h 4673580"/>
              <a:gd name="connsiteX1-141" fmla="*/ 3505845 w 3506869"/>
              <a:gd name="connsiteY1-142" fmla="*/ 4673580 h 4673580"/>
              <a:gd name="connsiteX2-143" fmla="*/ 0 w 3506869"/>
              <a:gd name="connsiteY2-144" fmla="*/ 4673580 h 4673580"/>
              <a:gd name="connsiteX3-145" fmla="*/ 0 w 3506869"/>
              <a:gd name="connsiteY3-146" fmla="*/ 0 h 4673580"/>
              <a:gd name="connsiteX4-147" fmla="*/ 3505845 w 3506869"/>
              <a:gd name="connsiteY4-148" fmla="*/ 0 h 4673580"/>
              <a:gd name="connsiteX5-149" fmla="*/ 3496523 w 3506869"/>
              <a:gd name="connsiteY5-150" fmla="*/ 2257628 h 46735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506869" h="4673580">
                <a:moveTo>
                  <a:pt x="3506250" y="3524250"/>
                </a:moveTo>
                <a:cubicBezTo>
                  <a:pt x="3502872" y="3907360"/>
                  <a:pt x="3509223" y="4290470"/>
                  <a:pt x="3505845" y="4673580"/>
                </a:cubicBezTo>
                <a:lnTo>
                  <a:pt x="0" y="4673580"/>
                </a:lnTo>
                <a:lnTo>
                  <a:pt x="0" y="0"/>
                </a:lnTo>
                <a:lnTo>
                  <a:pt x="3505845" y="0"/>
                </a:lnTo>
                <a:cubicBezTo>
                  <a:pt x="3502738" y="749300"/>
                  <a:pt x="3499630" y="1508328"/>
                  <a:pt x="3496523" y="2257628"/>
                </a:cubicBezTo>
              </a:path>
            </a:pathLst>
          </a:cu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 rot="16200000">
            <a:off x="10904571" y="5346112"/>
            <a:ext cx="453958" cy="453958"/>
            <a:chOff x="5869021" y="5872413"/>
            <a:chExt cx="453958" cy="453958"/>
          </a:xfrm>
        </p:grpSpPr>
        <p:sp>
          <p:nvSpPr>
            <p:cNvPr id="4" name="矩形 3"/>
            <p:cNvSpPr/>
            <p:nvPr/>
          </p:nvSpPr>
          <p:spPr>
            <a:xfrm>
              <a:off x="5869021" y="5872413"/>
              <a:ext cx="453958" cy="4539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" name="箭头: V 形 4"/>
            <p:cNvSpPr/>
            <p:nvPr/>
          </p:nvSpPr>
          <p:spPr>
            <a:xfrm rot="5400000">
              <a:off x="5997358" y="5972932"/>
              <a:ext cx="197284" cy="252920"/>
            </a:xfrm>
            <a:prstGeom prst="chevron">
              <a:avLst>
                <a:gd name="adj" fmla="val 7253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504877" y="3602275"/>
            <a:ext cx="58397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系统总体设计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23069" y="1924346"/>
            <a:ext cx="44634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PART03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metr415 Blk BT" panose="020B0802020204020303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57215" y="4370705"/>
            <a:ext cx="2254885" cy="16605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1.</a:t>
            </a:r>
            <a:r>
              <a:rPr lang="zh-CN" altLang="en-US" sz="2000" dirty="0">
                <a:latin typeface="Geometr415 Blk BT" panose="020B0802020204020303" pitchFamily="34" charset="0"/>
              </a:rPr>
              <a:t>系统设计理念</a:t>
            </a:r>
          </a:p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2.</a:t>
            </a:r>
            <a:r>
              <a:rPr lang="zh-CN" altLang="en-US" sz="2000" dirty="0">
                <a:latin typeface="Geometr415 Blk BT" panose="020B0802020204020303" pitchFamily="34" charset="0"/>
              </a:rPr>
              <a:t>系统设计原则</a:t>
            </a:r>
          </a:p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3.</a:t>
            </a:r>
            <a:r>
              <a:rPr lang="zh-CN" altLang="en-US" sz="2000" dirty="0">
                <a:latin typeface="Geometr415 Blk BT" panose="020B0802020204020303" pitchFamily="34" charset="0"/>
              </a:rPr>
              <a:t>系统设计标准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943215" y="4370705"/>
            <a:ext cx="2254885" cy="16605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4.</a:t>
            </a:r>
            <a:r>
              <a:rPr lang="zh-CN" altLang="en-US" sz="2000" dirty="0">
                <a:latin typeface="Geometr415 Blk BT" panose="020B0802020204020303" pitchFamily="34" charset="0"/>
              </a:rPr>
              <a:t>系统组成</a:t>
            </a:r>
          </a:p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5.</a:t>
            </a:r>
            <a:r>
              <a:rPr lang="zh-CN" altLang="en-US" sz="2000" dirty="0">
                <a:latin typeface="Geometr415 Blk BT" panose="020B0802020204020303" pitchFamily="34" charset="0"/>
              </a:rPr>
              <a:t>应用场景</a:t>
            </a:r>
          </a:p>
          <a:p>
            <a:pPr>
              <a:lnSpc>
                <a:spcPct val="170000"/>
              </a:lnSpc>
            </a:pPr>
            <a:r>
              <a:rPr lang="en-US" altLang="zh-CN" sz="2000" dirty="0">
                <a:latin typeface="Geometr415 Blk BT" panose="020B0802020204020303" pitchFamily="34" charset="0"/>
              </a:rPr>
              <a:t>6.</a:t>
            </a:r>
            <a:r>
              <a:rPr lang="zh-CN" altLang="en-US" sz="2000" dirty="0">
                <a:latin typeface="Geometr415 Blk BT" panose="020B0802020204020303" pitchFamily="34" charset="0"/>
              </a:rPr>
              <a:t>主要功能介绍</a:t>
            </a:r>
          </a:p>
        </p:txBody>
      </p:sp>
    </p:spTree>
    <p:extLst>
      <p:ext uri="{BB962C8B-B14F-4D97-AF65-F5344CB8AC3E}">
        <p14:creationId xmlns:p14="http://schemas.microsoft.com/office/powerpoint/2010/main" val="1290396127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9185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01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系统组成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20675" y="1299210"/>
            <a:ext cx="7174230" cy="5278120"/>
            <a:chOff x="4117" y="2012"/>
            <a:chExt cx="11298" cy="8312"/>
          </a:xfrm>
        </p:grpSpPr>
        <p:grpSp>
          <p:nvGrpSpPr>
            <p:cNvPr id="86" name="组合 85"/>
            <p:cNvGrpSpPr/>
            <p:nvPr/>
          </p:nvGrpSpPr>
          <p:grpSpPr>
            <a:xfrm>
              <a:off x="4117" y="2012"/>
              <a:ext cx="11299" cy="8312"/>
              <a:chOff x="1914293" y="863978"/>
              <a:chExt cx="7762218" cy="5294744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1973766" y="3925240"/>
                <a:ext cx="6490010" cy="735981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  <p:grpSp>
            <p:nvGrpSpPr>
              <p:cNvPr id="9" name="组合 7"/>
              <p:cNvGrpSpPr/>
              <p:nvPr/>
            </p:nvGrpSpPr>
            <p:grpSpPr>
              <a:xfrm>
                <a:off x="2163338" y="4081347"/>
                <a:ext cx="1335912" cy="501805"/>
                <a:chOff x="2497873" y="2241395"/>
                <a:chExt cx="1335912" cy="501805"/>
              </a:xfrm>
            </p:grpSpPr>
            <p:sp>
              <p:nvSpPr>
                <p:cNvPr id="10" name="椭圆 5"/>
                <p:cNvSpPr/>
                <p:nvPr/>
              </p:nvSpPr>
              <p:spPr>
                <a:xfrm>
                  <a:off x="2509024" y="2241395"/>
                  <a:ext cx="1271239" cy="501805"/>
                </a:xfrm>
                <a:prstGeom prst="ellips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  <p:sp>
              <p:nvSpPr>
                <p:cNvPr id="11" name="TextBox 6"/>
                <p:cNvSpPr txBox="1"/>
                <p:nvPr/>
              </p:nvSpPr>
              <p:spPr>
                <a:xfrm>
                  <a:off x="2497873" y="2297152"/>
                  <a:ext cx="1335912" cy="40003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eaLnBrk="1"/>
                  <a:r>
                    <a:rPr lang="en-US" altLang="zh-CN" sz="1000" b="1" kern="1200">
                      <a:solidFill>
                        <a:srgbClr val="FFFFFF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广播、视频、集群</a:t>
                  </a:r>
                  <a:endParaRPr lang="en-US" altLang="zh-CN" sz="12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  <a:p>
                  <a:pPr marL="0" algn="ctr" eaLnBrk="1"/>
                  <a:r>
                    <a:rPr lang="en-US" altLang="zh-CN" sz="1000" b="1" kern="1200">
                      <a:solidFill>
                        <a:srgbClr val="FFFFFF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专网</a:t>
                  </a:r>
                  <a:endParaRPr lang="en-US" altLang="zh-CN" sz="12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</p:grpSp>
          <p:grpSp>
            <p:nvGrpSpPr>
              <p:cNvPr id="12" name="组合 8"/>
              <p:cNvGrpSpPr/>
              <p:nvPr/>
            </p:nvGrpSpPr>
            <p:grpSpPr>
              <a:xfrm>
                <a:off x="4456773" y="4099932"/>
                <a:ext cx="1271239" cy="501805"/>
                <a:chOff x="2509024" y="2241395"/>
                <a:chExt cx="1271239" cy="501805"/>
              </a:xfrm>
            </p:grpSpPr>
            <p:sp>
              <p:nvSpPr>
                <p:cNvPr id="13" name="椭圆 12"/>
                <p:cNvSpPr/>
                <p:nvPr/>
              </p:nvSpPr>
              <p:spPr>
                <a:xfrm>
                  <a:off x="2509024" y="2241395"/>
                  <a:ext cx="1271239" cy="501805"/>
                </a:xfrm>
                <a:prstGeom prst="ellips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  <p:sp>
              <p:nvSpPr>
                <p:cNvPr id="14" name="TextBox 10"/>
                <p:cNvSpPr txBox="1"/>
                <p:nvPr/>
              </p:nvSpPr>
              <p:spPr>
                <a:xfrm>
                  <a:off x="2865856" y="2375209"/>
                  <a:ext cx="586137" cy="2458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eaLnBrk="1"/>
                  <a:r>
                    <a:rPr lang="en-US" altLang="zh-CN" sz="1000" b="1" kern="1200">
                      <a:solidFill>
                        <a:srgbClr val="FFFFFF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3G/4G</a:t>
                  </a:r>
                  <a:endParaRPr lang="en-US" altLang="zh-CN" sz="12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</p:grpSp>
          <p:grpSp>
            <p:nvGrpSpPr>
              <p:cNvPr id="15" name="组合 11"/>
              <p:cNvGrpSpPr/>
              <p:nvPr/>
            </p:nvGrpSpPr>
            <p:grpSpPr>
              <a:xfrm>
                <a:off x="6906324" y="4085065"/>
                <a:ext cx="1271239" cy="501805"/>
                <a:chOff x="2509024" y="2241395"/>
                <a:chExt cx="1271239" cy="501805"/>
              </a:xfrm>
            </p:grpSpPr>
            <p:sp>
              <p:nvSpPr>
                <p:cNvPr id="16" name="椭圆 15"/>
                <p:cNvSpPr/>
                <p:nvPr/>
              </p:nvSpPr>
              <p:spPr>
                <a:xfrm>
                  <a:off x="2509024" y="2241395"/>
                  <a:ext cx="1271239" cy="501805"/>
                </a:xfrm>
                <a:prstGeom prst="ellipse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  <p:sp>
              <p:nvSpPr>
                <p:cNvPr id="17" name="TextBox 13"/>
                <p:cNvSpPr txBox="1"/>
                <p:nvPr/>
              </p:nvSpPr>
              <p:spPr>
                <a:xfrm>
                  <a:off x="2865856" y="2375209"/>
                  <a:ext cx="507139" cy="2458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eaLnBrk="1"/>
                  <a:r>
                    <a:rPr lang="en-US" altLang="zh-CN" sz="1000" b="1" kern="1200">
                      <a:solidFill>
                        <a:srgbClr val="FFFFFF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PSTN</a:t>
                  </a:r>
                  <a:endParaRPr lang="en-US" altLang="zh-CN" sz="12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</p:grpSp>
          <p:sp>
            <p:nvSpPr>
              <p:cNvPr id="18" name="TextBox 15"/>
              <p:cNvSpPr txBox="1"/>
              <p:nvPr/>
            </p:nvSpPr>
            <p:spPr>
              <a:xfrm>
                <a:off x="3490331" y="3992147"/>
                <a:ext cx="769525" cy="5548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algn="l" eaLnBrk="1"/>
                <a:r>
                  <a:rPr lang="en-US" altLang="zh-CN" sz="10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广播网关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  <a:p>
                <a:pPr marL="0" algn="l" eaLnBrk="1"/>
                <a:r>
                  <a:rPr lang="en-US" altLang="zh-CN" sz="10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视频网关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  <a:p>
                <a:pPr marL="0" algn="l" eaLnBrk="1"/>
                <a:r>
                  <a:rPr lang="en-US" altLang="zh-CN" sz="10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集群网关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20" name="TextBox 16"/>
              <p:cNvSpPr txBox="1"/>
              <p:nvPr/>
            </p:nvSpPr>
            <p:spPr>
              <a:xfrm>
                <a:off x="6218661" y="3988430"/>
                <a:ext cx="769525" cy="400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algn="l" eaLnBrk="1"/>
                <a:r>
                  <a:rPr lang="en-US" altLang="zh-CN" sz="10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模拟网关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  <a:p>
                <a:pPr marL="0" algn="l" eaLnBrk="1"/>
                <a:r>
                  <a:rPr lang="en-US" altLang="zh-CN" sz="10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媒体网关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8482372" y="4144571"/>
                <a:ext cx="1194139" cy="3076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algn="l" eaLnBrk="1"/>
                <a:r>
                  <a:rPr lang="en-US" altLang="zh-CN" sz="14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网络接入层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8452641" y="1226694"/>
                <a:ext cx="1194139" cy="3076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algn="l" eaLnBrk="1"/>
                <a:r>
                  <a:rPr lang="en-US" altLang="zh-CN" sz="1400" b="1" kern="1200">
                    <a:solidFill>
                      <a:srgbClr val="000000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指挥调度层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grpSp>
            <p:nvGrpSpPr>
              <p:cNvPr id="21" name="组合 78"/>
              <p:cNvGrpSpPr/>
              <p:nvPr/>
            </p:nvGrpSpPr>
            <p:grpSpPr>
              <a:xfrm>
                <a:off x="1970052" y="2616859"/>
                <a:ext cx="7691594" cy="735981"/>
                <a:chOff x="1970052" y="2806426"/>
                <a:chExt cx="7691594" cy="735981"/>
              </a:xfrm>
            </p:grpSpPr>
            <p:sp>
              <p:nvSpPr>
                <p:cNvPr id="29" name="TextBox 28"/>
                <p:cNvSpPr txBox="1"/>
                <p:nvPr/>
              </p:nvSpPr>
              <p:spPr>
                <a:xfrm>
                  <a:off x="8467507" y="3025757"/>
                  <a:ext cx="1194139" cy="30767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400" b="1" kern="1200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业务处理层</a:t>
                  </a:r>
                  <a:endParaRPr lang="en-US" altLang="zh-CN" sz="12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grpSp>
              <p:nvGrpSpPr>
                <p:cNvPr id="33" name="组合 38"/>
                <p:cNvGrpSpPr/>
                <p:nvPr/>
              </p:nvGrpSpPr>
              <p:grpSpPr>
                <a:xfrm>
                  <a:off x="1970052" y="2806426"/>
                  <a:ext cx="6490010" cy="735981"/>
                  <a:chOff x="1958901" y="2951389"/>
                  <a:chExt cx="6490010" cy="735981"/>
                </a:xfrm>
              </p:grpSpPr>
              <p:sp>
                <p:nvSpPr>
                  <p:cNvPr id="31" name="矩形 30"/>
                  <p:cNvSpPr/>
                  <p:nvPr/>
                </p:nvSpPr>
                <p:spPr>
                  <a:xfrm>
                    <a:off x="1958901" y="2951389"/>
                    <a:ext cx="6490010" cy="735981"/>
                  </a:xfrm>
                  <a:prstGeom prst="rect">
                    <a:avLst/>
                  </a:prstGeom>
                  <a:solidFill>
                    <a:schemeClr val="accent6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32" name="TextBox 31"/>
                  <p:cNvSpPr txBox="1"/>
                  <p:nvPr/>
                </p:nvSpPr>
                <p:spPr>
                  <a:xfrm>
                    <a:off x="2308300" y="3144643"/>
                    <a:ext cx="1105972" cy="338247"/>
                  </a:xfrm>
                  <a:prstGeom prst="rect">
                    <a:avLst/>
                  </a:prstGeom>
                  <a:solidFill>
                    <a:schemeClr val="bg1">
                      <a:lumMod val="75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marL="0" algn="l" eaLnBrk="1"/>
                    <a:r>
                      <a:rPr lang="en-US" altLang="zh-CN" sz="1600" kern="1200">
                        <a:solidFill>
                          <a:srgbClr val="000000"/>
                        </a:solidFill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  <a:sym typeface="Times New Roman" panose="02020603050405020304"/>
                      </a:rPr>
                      <a:t>核心主机</a:t>
                    </a:r>
                    <a:endParaRPr lang="en-US" altLang="zh-CN" sz="1200" kern="10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endParaRPr>
                  </a:p>
                </p:txBody>
              </p:sp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3470606" y="3152078"/>
                    <a:ext cx="1783098" cy="338247"/>
                  </a:xfrm>
                  <a:prstGeom prst="rect">
                    <a:avLst/>
                  </a:prstGeom>
                  <a:solidFill>
                    <a:schemeClr val="bg1">
                      <a:lumMod val="75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marL="0" algn="l" eaLnBrk="1"/>
                    <a:r>
                      <a:rPr lang="en-US" altLang="zh-CN" sz="1600" kern="1200">
                        <a:solidFill>
                          <a:srgbClr val="000000"/>
                        </a:solidFill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  <a:sym typeface="Times New Roman" panose="02020603050405020304"/>
                      </a:rPr>
                      <a:t>录音录像服务器</a:t>
                    </a:r>
                    <a:endParaRPr lang="en-US" altLang="zh-CN" sz="1200" kern="10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endParaRPr>
                  </a:p>
                </p:txBody>
              </p:sp>
              <p:sp>
                <p:nvSpPr>
                  <p:cNvPr id="35" name="TextBox 34"/>
                  <p:cNvSpPr txBox="1"/>
                  <p:nvPr/>
                </p:nvSpPr>
                <p:spPr>
                  <a:xfrm>
                    <a:off x="5316833" y="3152534"/>
                    <a:ext cx="1331680" cy="338247"/>
                  </a:xfrm>
                  <a:prstGeom prst="rect">
                    <a:avLst/>
                  </a:prstGeom>
                  <a:solidFill>
                    <a:schemeClr val="bg1">
                      <a:lumMod val="75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marL="0" algn="l" eaLnBrk="1"/>
                    <a:r>
                      <a:rPr lang="en-US" altLang="zh-CN" sz="1600" kern="1200">
                        <a:solidFill>
                          <a:srgbClr val="000000"/>
                        </a:solidFill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  <a:sym typeface="Times New Roman" panose="02020603050405020304"/>
                      </a:rPr>
                      <a:t>视频服务器</a:t>
                    </a:r>
                    <a:endParaRPr lang="en-US" altLang="zh-CN" sz="1200" kern="10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endParaRPr>
                  </a:p>
                </p:txBody>
              </p:sp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6730352" y="3145035"/>
                    <a:ext cx="1331680" cy="338247"/>
                  </a:xfrm>
                  <a:prstGeom prst="rect">
                    <a:avLst/>
                  </a:prstGeom>
                  <a:solidFill>
                    <a:schemeClr val="bg1">
                      <a:lumMod val="75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marL="0" algn="l" eaLnBrk="1"/>
                    <a:r>
                      <a:rPr lang="en-US" altLang="zh-CN" sz="1600" kern="1200">
                        <a:solidFill>
                          <a:srgbClr val="000000"/>
                        </a:solidFill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  <a:sym typeface="Times New Roman" panose="02020603050405020304"/>
                      </a:rPr>
                      <a:t>传真服务器</a:t>
                    </a:r>
                    <a:endParaRPr lang="en-US" altLang="zh-CN" sz="1200" kern="10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endParaRPr>
                  </a:p>
                </p:txBody>
              </p:sp>
            </p:grpSp>
          </p:grpSp>
          <p:grpSp>
            <p:nvGrpSpPr>
              <p:cNvPr id="22" name="组合 57"/>
              <p:cNvGrpSpPr/>
              <p:nvPr/>
            </p:nvGrpSpPr>
            <p:grpSpPr>
              <a:xfrm>
                <a:off x="1977903" y="863978"/>
                <a:ext cx="6490010" cy="1204330"/>
                <a:chOff x="1977903" y="1098149"/>
                <a:chExt cx="6490010" cy="1204330"/>
              </a:xfrm>
            </p:grpSpPr>
            <p:sp>
              <p:nvSpPr>
                <p:cNvPr id="41" name="矩形 40"/>
                <p:cNvSpPr/>
                <p:nvPr/>
              </p:nvSpPr>
              <p:spPr>
                <a:xfrm>
                  <a:off x="1977903" y="1098149"/>
                  <a:ext cx="6490010" cy="1204330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2371490" y="1198790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200" kern="1200" dirty="0" err="1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指挥调度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7092169" y="1213661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zh-CN" altLang="en-US" sz="1200" kern="100" dirty="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安全预案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3929638" y="1213350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200" kern="1200" dirty="0" err="1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视频监控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55" name="TextBox 54"/>
                <p:cNvSpPr txBox="1"/>
                <p:nvPr/>
              </p:nvSpPr>
              <p:spPr>
                <a:xfrm>
                  <a:off x="5558698" y="1213661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zh-CN" altLang="en-US" sz="1200" dirty="0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音</a:t>
                  </a:r>
                  <a:r>
                    <a:rPr lang="en-US" altLang="zh-CN" sz="1200" kern="1200" dirty="0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频</a:t>
                  </a:r>
                  <a:r>
                    <a:rPr lang="zh-CN" altLang="en-US" sz="1200" kern="1200" dirty="0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通信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3278475" y="1940313"/>
                  <a:ext cx="4216518" cy="2764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200" b="1" kern="1200" dirty="0" err="1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一机三屏、大屏幕、GIS地图、视频话机、语音话机等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74" name="TextBox 73"/>
                <p:cNvSpPr txBox="1"/>
                <p:nvPr/>
              </p:nvSpPr>
              <p:spPr>
                <a:xfrm>
                  <a:off x="2371490" y="1607554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zh-CN" altLang="en-US" sz="1200" kern="100" dirty="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现场识别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7092169" y="1622425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200" kern="1200" dirty="0" err="1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巡防管理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3929638" y="1622114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zh-CN" altLang="en-US" sz="1200" kern="100" dirty="0"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视觉测量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>
                  <a:off x="5558698" y="1622425"/>
                  <a:ext cx="943406" cy="277871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200" kern="1200" dirty="0" err="1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视频转发</a:t>
                  </a:r>
                  <a:endParaRPr lang="en-US" altLang="zh-CN" sz="1200" kern="100" dirty="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</p:grpSp>
          <p:sp>
            <p:nvSpPr>
              <p:cNvPr id="59" name="右箭头 58"/>
              <p:cNvSpPr/>
              <p:nvPr/>
            </p:nvSpPr>
            <p:spPr>
              <a:xfrm rot="16200000">
                <a:off x="4884195" y="2074126"/>
                <a:ext cx="490655" cy="512956"/>
              </a:xfrm>
              <a:prstGeom prst="right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eaLnBrk="1"/>
                <a:r>
                  <a:rPr lang="en-US" altLang="zh-CN" sz="1800" kern="1200">
                    <a:solidFill>
                      <a:srgbClr val="FFFFFF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IP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80" name="右箭头 79"/>
              <p:cNvSpPr/>
              <p:nvPr/>
            </p:nvSpPr>
            <p:spPr>
              <a:xfrm rot="16200000">
                <a:off x="4913934" y="3363928"/>
                <a:ext cx="490655" cy="512956"/>
              </a:xfrm>
              <a:prstGeom prst="right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eaLnBrk="1"/>
                <a:r>
                  <a:rPr lang="en-US" altLang="zh-CN" sz="1800" kern="1200">
                    <a:solidFill>
                      <a:srgbClr val="FFFFFF"/>
                    </a:solidFill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IP</a:t>
                </a:r>
                <a:endParaRPr lang="en-US" altLang="zh-CN" sz="12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grpSp>
            <p:nvGrpSpPr>
              <p:cNvPr id="23" name="组合 84"/>
              <p:cNvGrpSpPr/>
              <p:nvPr/>
            </p:nvGrpSpPr>
            <p:grpSpPr>
              <a:xfrm>
                <a:off x="1914293" y="5196467"/>
                <a:ext cx="7713901" cy="962255"/>
                <a:chOff x="1914293" y="5084957"/>
                <a:chExt cx="7713901" cy="962255"/>
              </a:xfrm>
            </p:grpSpPr>
            <p:sp>
              <p:nvSpPr>
                <p:cNvPr id="71" name="TextBox 70"/>
                <p:cNvSpPr txBox="1"/>
                <p:nvPr/>
              </p:nvSpPr>
              <p:spPr>
                <a:xfrm>
                  <a:off x="8434055" y="5278258"/>
                  <a:ext cx="1194139" cy="30767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l" eaLnBrk="1"/>
                  <a:r>
                    <a:rPr lang="en-US" altLang="zh-CN" sz="1400" b="1" kern="1200">
                      <a:solidFill>
                        <a:srgbClr val="000000"/>
                      </a:solidFill>
                      <a:latin typeface="Calibri" panose="020F0502020204030204"/>
                      <a:ea typeface="宋体" panose="02010600030101010101" pitchFamily="2" charset="-122"/>
                      <a:cs typeface="Times New Roman" panose="02020603050405020304"/>
                      <a:sym typeface="Times New Roman" panose="02020603050405020304"/>
                    </a:rPr>
                    <a:t>终端用户层</a:t>
                  </a:r>
                  <a:endParaRPr lang="en-US" altLang="zh-CN" sz="12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endParaRPr>
                </a:p>
              </p:txBody>
            </p:sp>
            <p:pic>
              <p:nvPicPr>
                <p:cNvPr id="1026" name="Picture 2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>
                <a:xfrm>
                  <a:off x="1932762" y="5198557"/>
                  <a:ext cx="6475258" cy="7429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83" name="矩形 82"/>
                <p:cNvSpPr/>
                <p:nvPr/>
              </p:nvSpPr>
              <p:spPr>
                <a:xfrm>
                  <a:off x="1914293" y="5084957"/>
                  <a:ext cx="6489806" cy="962255"/>
                </a:xfrm>
                <a:prstGeom prst="rect">
                  <a:avLst/>
                </a:prstGeom>
                <a:noFill/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sp>
          </p:grpSp>
          <p:sp>
            <p:nvSpPr>
              <p:cNvPr id="84" name="右箭头 83"/>
              <p:cNvSpPr/>
              <p:nvPr/>
            </p:nvSpPr>
            <p:spPr>
              <a:xfrm rot="16200000">
                <a:off x="4910218" y="4653752"/>
                <a:ext cx="490655" cy="512956"/>
              </a:xfrm>
              <a:prstGeom prst="right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27" name="组合 26"/>
            <p:cNvGrpSpPr/>
            <p:nvPr/>
          </p:nvGrpSpPr>
          <p:grpSpPr>
            <a:xfrm>
              <a:off x="4265" y="9564"/>
              <a:ext cx="878" cy="574"/>
              <a:chOff x="4265" y="9564"/>
              <a:chExt cx="878" cy="574"/>
            </a:xfrm>
          </p:grpSpPr>
          <p:sp>
            <p:nvSpPr>
              <p:cNvPr id="184" name=" 184"/>
              <p:cNvSpPr/>
              <p:nvPr/>
            </p:nvSpPr>
            <p:spPr>
              <a:xfrm>
                <a:off x="4265" y="9564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265" y="9610"/>
                <a:ext cx="879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广播</a:t>
                </a: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5073" y="9584"/>
              <a:ext cx="879" cy="575"/>
              <a:chOff x="4265" y="9564"/>
              <a:chExt cx="879" cy="575"/>
            </a:xfrm>
          </p:grpSpPr>
          <p:sp>
            <p:nvSpPr>
              <p:cNvPr id="46" name=" 184"/>
              <p:cNvSpPr/>
              <p:nvPr/>
            </p:nvSpPr>
            <p:spPr>
              <a:xfrm>
                <a:off x="4265" y="9564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4265" y="9610"/>
                <a:ext cx="879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监控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886" y="9564"/>
              <a:ext cx="879" cy="575"/>
              <a:chOff x="4265" y="9564"/>
              <a:chExt cx="879" cy="575"/>
            </a:xfrm>
          </p:grpSpPr>
          <p:sp>
            <p:nvSpPr>
              <p:cNvPr id="51" name=" 184"/>
              <p:cNvSpPr/>
              <p:nvPr/>
            </p:nvSpPr>
            <p:spPr>
              <a:xfrm>
                <a:off x="4265" y="9564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4265" y="9610"/>
                <a:ext cx="879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对讲</a:t>
                </a: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6971" y="9518"/>
              <a:ext cx="1065" cy="575"/>
              <a:chOff x="4138" y="9564"/>
              <a:chExt cx="1065" cy="575"/>
            </a:xfrm>
          </p:grpSpPr>
          <p:sp>
            <p:nvSpPr>
              <p:cNvPr id="60" name=" 184"/>
              <p:cNvSpPr/>
              <p:nvPr/>
            </p:nvSpPr>
            <p:spPr>
              <a:xfrm>
                <a:off x="4265" y="9564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4138" y="9656"/>
                <a:ext cx="1065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指挥车</a:t>
                </a: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7818" y="9518"/>
              <a:ext cx="1065" cy="575"/>
              <a:chOff x="4138" y="9564"/>
              <a:chExt cx="1065" cy="575"/>
            </a:xfrm>
          </p:grpSpPr>
          <p:sp>
            <p:nvSpPr>
              <p:cNvPr id="63" name=" 184"/>
              <p:cNvSpPr/>
              <p:nvPr/>
            </p:nvSpPr>
            <p:spPr>
              <a:xfrm>
                <a:off x="4265" y="9564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4138" y="9656"/>
                <a:ext cx="1065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管务通</a:t>
                </a: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8640" y="9518"/>
              <a:ext cx="4295" cy="621"/>
              <a:chOff x="4138" y="9564"/>
              <a:chExt cx="4295" cy="621"/>
            </a:xfrm>
          </p:grpSpPr>
          <p:sp>
            <p:nvSpPr>
              <p:cNvPr id="66" name=" 184"/>
              <p:cNvSpPr/>
              <p:nvPr/>
            </p:nvSpPr>
            <p:spPr>
              <a:xfrm>
                <a:off x="4265" y="9564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4138" y="9656"/>
                <a:ext cx="1065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单兵</a:t>
                </a:r>
              </a:p>
            </p:txBody>
          </p:sp>
          <p:sp>
            <p:nvSpPr>
              <p:cNvPr id="68" name=" 184"/>
              <p:cNvSpPr/>
              <p:nvPr/>
            </p:nvSpPr>
            <p:spPr>
              <a:xfrm>
                <a:off x="6494" y="9610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9" name=" 184"/>
              <p:cNvSpPr/>
              <p:nvPr/>
            </p:nvSpPr>
            <p:spPr>
              <a:xfrm>
                <a:off x="7384" y="9600"/>
                <a:ext cx="811" cy="575"/>
              </a:xfrm>
              <a:prstGeom prst="ellipse">
                <a:avLst/>
              </a:prstGeom>
              <a:solidFill>
                <a:srgbClr val="EF8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7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367" y="9676"/>
                <a:ext cx="1065" cy="3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9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手机</a:t>
                </a:r>
                <a:r>
                  <a:rPr lang="en-US" altLang="zh-CN" sz="9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APP</a:t>
                </a: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7180" y="9656"/>
                <a:ext cx="1253" cy="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话机</a:t>
                </a:r>
              </a:p>
            </p:txBody>
          </p:sp>
        </p:grpSp>
      </p:grpSp>
      <p:sp>
        <p:nvSpPr>
          <p:cNvPr id="111" name="文本框 110"/>
          <p:cNvSpPr txBox="1"/>
          <p:nvPr/>
        </p:nvSpPr>
        <p:spPr>
          <a:xfrm>
            <a:off x="8458200" y="4658360"/>
            <a:ext cx="3568065" cy="15297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altLang="en-US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一体化指挥平台主要由四个层次组成，分别是指挥调度层、业务处理层、网络接入层和终端用户层。</a:t>
            </a:r>
          </a:p>
        </p:txBody>
      </p:sp>
    </p:spTree>
    <p:extLst>
      <p:ext uri="{BB962C8B-B14F-4D97-AF65-F5344CB8AC3E}">
        <p14:creationId xmlns:p14="http://schemas.microsoft.com/office/powerpoint/2010/main" val="982302113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260525" y="33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</a:t>
              </a: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2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系统组成</a:t>
              </a: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582545" y="6551295"/>
            <a:ext cx="20637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/>
              <a:t>（拓补图）</a:t>
            </a:r>
          </a:p>
        </p:txBody>
      </p:sp>
      <p:sp>
        <p:nvSpPr>
          <p:cNvPr id="13" name="文本框 2"/>
          <p:cNvSpPr txBox="1"/>
          <p:nvPr/>
        </p:nvSpPr>
        <p:spPr>
          <a:xfrm>
            <a:off x="6867056" y="1150927"/>
            <a:ext cx="4886960" cy="4923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、在核心机房部署无线调度服务器。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、厂区部署无线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AP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、巡检人员发放移动单兵巡检终端，通过厂区无线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AP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注册至调度服务器。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、通过模拟语音网关，将客户原有终端设备接入新的调度系统内。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、在监控中心部署一机三屏调度台，并部署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IP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寻呼话机。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912495" y="2054225"/>
            <a:ext cx="13970" cy="55943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" name="直接连接符 26"/>
          <p:cNvCxnSpPr/>
          <p:nvPr/>
        </p:nvCxnSpPr>
        <p:spPr>
          <a:xfrm flipH="1">
            <a:off x="2187575" y="2109470"/>
            <a:ext cx="13970" cy="50419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直接连接符 27"/>
          <p:cNvCxnSpPr/>
          <p:nvPr/>
        </p:nvCxnSpPr>
        <p:spPr>
          <a:xfrm flipH="1">
            <a:off x="3462655" y="2164715"/>
            <a:ext cx="13970" cy="50419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" name="矩形 28"/>
          <p:cNvSpPr/>
          <p:nvPr/>
        </p:nvSpPr>
        <p:spPr>
          <a:xfrm>
            <a:off x="2209800" y="4909820"/>
            <a:ext cx="4248785" cy="139509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" name="图片 29" descr="E7213DD7DD96AD3B3441C152F1C3667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46400" y="3285490"/>
            <a:ext cx="1863090" cy="139763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874260" y="3444875"/>
            <a:ext cx="288290" cy="1188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监控中心</a:t>
            </a: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7195" y="1516380"/>
            <a:ext cx="1152525" cy="866775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5765" y="1555115"/>
            <a:ext cx="1152525" cy="866775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79090" y="1538605"/>
            <a:ext cx="1152525" cy="86677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380365" y="1576070"/>
            <a:ext cx="1189355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指挥调度主机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655445" y="1559560"/>
            <a:ext cx="1189355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/>
              <a:t>热备主机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828925" y="1614805"/>
            <a:ext cx="1290955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/>
              <a:t>录音录像服务器</a:t>
            </a:r>
          </a:p>
        </p:txBody>
      </p:sp>
      <p:sp>
        <p:nvSpPr>
          <p:cNvPr id="38" name=" 219"/>
          <p:cNvSpPr/>
          <p:nvPr/>
        </p:nvSpPr>
        <p:spPr>
          <a:xfrm>
            <a:off x="227965" y="2421890"/>
            <a:ext cx="5406390" cy="3302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16560" y="2444750"/>
            <a:ext cx="499173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accent2"/>
                </a:solidFill>
              </a:rPr>
              <a:t>IP</a:t>
            </a:r>
            <a:r>
              <a:rPr lang="zh-CN" altLang="en-US" b="1" dirty="0">
                <a:solidFill>
                  <a:schemeClr val="accent2"/>
                </a:solidFill>
              </a:rPr>
              <a:t>专网</a:t>
            </a:r>
          </a:p>
        </p:txBody>
      </p:sp>
      <p:sp>
        <p:nvSpPr>
          <p:cNvPr id="40" name=" 27"/>
          <p:cNvSpPr/>
          <p:nvPr/>
        </p:nvSpPr>
        <p:spPr>
          <a:xfrm>
            <a:off x="1415415" y="3103245"/>
            <a:ext cx="299720" cy="35941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404620" y="3648075"/>
            <a:ext cx="3822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2"/>
                </a:solidFill>
              </a:rPr>
              <a:t>管廊</a:t>
            </a:r>
            <a:r>
              <a:rPr lang="en-US" altLang="zh-CN" b="1" dirty="0">
                <a:solidFill>
                  <a:schemeClr val="accent2"/>
                </a:solidFill>
              </a:rPr>
              <a:t>IP</a:t>
            </a:r>
            <a:r>
              <a:rPr lang="zh-CN" altLang="en-US" b="1" dirty="0">
                <a:solidFill>
                  <a:schemeClr val="accent2"/>
                </a:solidFill>
              </a:rPr>
              <a:t>专网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1511935" y="2705735"/>
            <a:ext cx="5715" cy="6546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" name="直接连接符 42"/>
          <p:cNvCxnSpPr/>
          <p:nvPr/>
        </p:nvCxnSpPr>
        <p:spPr>
          <a:xfrm flipV="1">
            <a:off x="1765935" y="3861435"/>
            <a:ext cx="1134110" cy="12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" name="直接连接符 43"/>
          <p:cNvCxnSpPr/>
          <p:nvPr/>
        </p:nvCxnSpPr>
        <p:spPr>
          <a:xfrm>
            <a:off x="1749425" y="5137785"/>
            <a:ext cx="388493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5" name="直接连接符 44"/>
          <p:cNvCxnSpPr/>
          <p:nvPr/>
        </p:nvCxnSpPr>
        <p:spPr>
          <a:xfrm flipH="1">
            <a:off x="2872740" y="5158740"/>
            <a:ext cx="27305" cy="26987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6" name="直接连接符 45"/>
          <p:cNvCxnSpPr/>
          <p:nvPr/>
        </p:nvCxnSpPr>
        <p:spPr>
          <a:xfrm flipH="1">
            <a:off x="3645535" y="5142230"/>
            <a:ext cx="27305" cy="26987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" name="直接连接符 46"/>
          <p:cNvCxnSpPr/>
          <p:nvPr/>
        </p:nvCxnSpPr>
        <p:spPr>
          <a:xfrm flipH="1">
            <a:off x="4434840" y="5142230"/>
            <a:ext cx="27305" cy="26987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8" name=" 230"/>
          <p:cNvSpPr/>
          <p:nvPr/>
        </p:nvSpPr>
        <p:spPr>
          <a:xfrm rot="19260000">
            <a:off x="5793105" y="5132070"/>
            <a:ext cx="76200" cy="598805"/>
          </a:xfrm>
          <a:custGeom>
            <a:avLst/>
            <a:gdLst>
              <a:gd name="connsiteX0" fmla="*/ 1491342 w 1491342"/>
              <a:gd name="connsiteY0" fmla="*/ 0 h 2231572"/>
              <a:gd name="connsiteX1" fmla="*/ 32657 w 1491342"/>
              <a:gd name="connsiteY1" fmla="*/ 1143000 h 2231572"/>
              <a:gd name="connsiteX2" fmla="*/ 685800 w 1491342"/>
              <a:gd name="connsiteY2" fmla="*/ 1284515 h 2231572"/>
              <a:gd name="connsiteX3" fmla="*/ 0 w 1491342"/>
              <a:gd name="connsiteY3" fmla="*/ 2231572 h 2231572"/>
              <a:gd name="connsiteX4" fmla="*/ 1404257 w 1491342"/>
              <a:gd name="connsiteY4" fmla="*/ 1143000 h 2231572"/>
              <a:gd name="connsiteX5" fmla="*/ 794657 w 1491342"/>
              <a:gd name="connsiteY5" fmla="*/ 990600 h 2231572"/>
              <a:gd name="connsiteX6" fmla="*/ 1491342 w 1491342"/>
              <a:gd name="connsiteY6" fmla="*/ 0 h 2231572"/>
              <a:gd name="connsiteX0-1" fmla="*/ 1491342 w 1491342"/>
              <a:gd name="connsiteY0-2" fmla="*/ 0 h 2231572"/>
              <a:gd name="connsiteX1-3" fmla="*/ 32657 w 1491342"/>
              <a:gd name="connsiteY1-4" fmla="*/ 1143000 h 2231572"/>
              <a:gd name="connsiteX2-5" fmla="*/ 685800 w 1491342"/>
              <a:gd name="connsiteY2-6" fmla="*/ 1284515 h 2231572"/>
              <a:gd name="connsiteX3-7" fmla="*/ 0 w 1491342"/>
              <a:gd name="connsiteY3-8" fmla="*/ 2231572 h 2231572"/>
              <a:gd name="connsiteX4-9" fmla="*/ 1404257 w 1491342"/>
              <a:gd name="connsiteY4-10" fmla="*/ 1143000 h 2231572"/>
              <a:gd name="connsiteX5-11" fmla="*/ 794657 w 1491342"/>
              <a:gd name="connsiteY5-12" fmla="*/ 990600 h 2231572"/>
              <a:gd name="connsiteX6-13" fmla="*/ 1491342 w 1491342"/>
              <a:gd name="connsiteY6-14" fmla="*/ 0 h 2231572"/>
              <a:gd name="connsiteX0-15" fmla="*/ 1491342 w 1491342"/>
              <a:gd name="connsiteY0-16" fmla="*/ 0 h 2231572"/>
              <a:gd name="connsiteX1-17" fmla="*/ 32657 w 1491342"/>
              <a:gd name="connsiteY1-18" fmla="*/ 1143000 h 2231572"/>
              <a:gd name="connsiteX2-19" fmla="*/ 685800 w 1491342"/>
              <a:gd name="connsiteY2-20" fmla="*/ 1284515 h 2231572"/>
              <a:gd name="connsiteX3-21" fmla="*/ 0 w 1491342"/>
              <a:gd name="connsiteY3-22" fmla="*/ 2231572 h 2231572"/>
              <a:gd name="connsiteX4-23" fmla="*/ 1404257 w 1491342"/>
              <a:gd name="connsiteY4-24" fmla="*/ 1143000 h 2231572"/>
              <a:gd name="connsiteX5-25" fmla="*/ 794657 w 1491342"/>
              <a:gd name="connsiteY5-26" fmla="*/ 990600 h 2231572"/>
              <a:gd name="connsiteX6-27" fmla="*/ 1491342 w 1491342"/>
              <a:gd name="connsiteY6-28" fmla="*/ 0 h 22315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491342" h="2231572">
                <a:moveTo>
                  <a:pt x="1491342" y="0"/>
                </a:moveTo>
                <a:cubicBezTo>
                  <a:pt x="1364342" y="25400"/>
                  <a:pt x="166914" y="928914"/>
                  <a:pt x="32657" y="1143000"/>
                </a:cubicBezTo>
                <a:cubicBezTo>
                  <a:pt x="-101600" y="1357086"/>
                  <a:pt x="691243" y="1103086"/>
                  <a:pt x="685800" y="1284515"/>
                </a:cubicBezTo>
                <a:lnTo>
                  <a:pt x="0" y="2231572"/>
                </a:lnTo>
                <a:cubicBezTo>
                  <a:pt x="119743" y="2207986"/>
                  <a:pt x="1271814" y="1349829"/>
                  <a:pt x="1404257" y="1143000"/>
                </a:cubicBezTo>
                <a:cubicBezTo>
                  <a:pt x="1536700" y="936171"/>
                  <a:pt x="780143" y="1181100"/>
                  <a:pt x="794657" y="990600"/>
                </a:cubicBezTo>
                <a:lnTo>
                  <a:pt x="149134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9" name=" 2050"/>
          <p:cNvSpPr/>
          <p:nvPr/>
        </p:nvSpPr>
        <p:spPr bwMode="auto">
          <a:xfrm>
            <a:off x="5234305" y="5804535"/>
            <a:ext cx="245745" cy="443865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0" name=" 2050"/>
          <p:cNvSpPr/>
          <p:nvPr/>
        </p:nvSpPr>
        <p:spPr bwMode="auto">
          <a:xfrm>
            <a:off x="5935345" y="5716270"/>
            <a:ext cx="245745" cy="443865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1" name=" 230"/>
          <p:cNvSpPr/>
          <p:nvPr/>
        </p:nvSpPr>
        <p:spPr>
          <a:xfrm rot="1020000">
            <a:off x="5417820" y="5187315"/>
            <a:ext cx="76200" cy="598805"/>
          </a:xfrm>
          <a:custGeom>
            <a:avLst/>
            <a:gdLst>
              <a:gd name="connsiteX0" fmla="*/ 1491342 w 1491342"/>
              <a:gd name="connsiteY0" fmla="*/ 0 h 2231572"/>
              <a:gd name="connsiteX1" fmla="*/ 32657 w 1491342"/>
              <a:gd name="connsiteY1" fmla="*/ 1143000 h 2231572"/>
              <a:gd name="connsiteX2" fmla="*/ 685800 w 1491342"/>
              <a:gd name="connsiteY2" fmla="*/ 1284515 h 2231572"/>
              <a:gd name="connsiteX3" fmla="*/ 0 w 1491342"/>
              <a:gd name="connsiteY3" fmla="*/ 2231572 h 2231572"/>
              <a:gd name="connsiteX4" fmla="*/ 1404257 w 1491342"/>
              <a:gd name="connsiteY4" fmla="*/ 1143000 h 2231572"/>
              <a:gd name="connsiteX5" fmla="*/ 794657 w 1491342"/>
              <a:gd name="connsiteY5" fmla="*/ 990600 h 2231572"/>
              <a:gd name="connsiteX6" fmla="*/ 1491342 w 1491342"/>
              <a:gd name="connsiteY6" fmla="*/ 0 h 2231572"/>
              <a:gd name="connsiteX0-1" fmla="*/ 1491342 w 1491342"/>
              <a:gd name="connsiteY0-2" fmla="*/ 0 h 2231572"/>
              <a:gd name="connsiteX1-3" fmla="*/ 32657 w 1491342"/>
              <a:gd name="connsiteY1-4" fmla="*/ 1143000 h 2231572"/>
              <a:gd name="connsiteX2-5" fmla="*/ 685800 w 1491342"/>
              <a:gd name="connsiteY2-6" fmla="*/ 1284515 h 2231572"/>
              <a:gd name="connsiteX3-7" fmla="*/ 0 w 1491342"/>
              <a:gd name="connsiteY3-8" fmla="*/ 2231572 h 2231572"/>
              <a:gd name="connsiteX4-9" fmla="*/ 1404257 w 1491342"/>
              <a:gd name="connsiteY4-10" fmla="*/ 1143000 h 2231572"/>
              <a:gd name="connsiteX5-11" fmla="*/ 794657 w 1491342"/>
              <a:gd name="connsiteY5-12" fmla="*/ 990600 h 2231572"/>
              <a:gd name="connsiteX6-13" fmla="*/ 1491342 w 1491342"/>
              <a:gd name="connsiteY6-14" fmla="*/ 0 h 2231572"/>
              <a:gd name="connsiteX0-15" fmla="*/ 1491342 w 1491342"/>
              <a:gd name="connsiteY0-16" fmla="*/ 0 h 2231572"/>
              <a:gd name="connsiteX1-17" fmla="*/ 32657 w 1491342"/>
              <a:gd name="connsiteY1-18" fmla="*/ 1143000 h 2231572"/>
              <a:gd name="connsiteX2-19" fmla="*/ 685800 w 1491342"/>
              <a:gd name="connsiteY2-20" fmla="*/ 1284515 h 2231572"/>
              <a:gd name="connsiteX3-21" fmla="*/ 0 w 1491342"/>
              <a:gd name="connsiteY3-22" fmla="*/ 2231572 h 2231572"/>
              <a:gd name="connsiteX4-23" fmla="*/ 1404257 w 1491342"/>
              <a:gd name="connsiteY4-24" fmla="*/ 1143000 h 2231572"/>
              <a:gd name="connsiteX5-25" fmla="*/ 794657 w 1491342"/>
              <a:gd name="connsiteY5-26" fmla="*/ 990600 h 2231572"/>
              <a:gd name="connsiteX6-27" fmla="*/ 1491342 w 1491342"/>
              <a:gd name="connsiteY6-28" fmla="*/ 0 h 22315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491342" h="2231572">
                <a:moveTo>
                  <a:pt x="1491342" y="0"/>
                </a:moveTo>
                <a:cubicBezTo>
                  <a:pt x="1364342" y="25400"/>
                  <a:pt x="166914" y="928914"/>
                  <a:pt x="32657" y="1143000"/>
                </a:cubicBezTo>
                <a:cubicBezTo>
                  <a:pt x="-101600" y="1357086"/>
                  <a:pt x="691243" y="1103086"/>
                  <a:pt x="685800" y="1284515"/>
                </a:cubicBezTo>
                <a:lnTo>
                  <a:pt x="0" y="2231572"/>
                </a:lnTo>
                <a:cubicBezTo>
                  <a:pt x="119743" y="2207986"/>
                  <a:pt x="1271814" y="1349829"/>
                  <a:pt x="1404257" y="1143000"/>
                </a:cubicBezTo>
                <a:cubicBezTo>
                  <a:pt x="1536700" y="936171"/>
                  <a:pt x="780143" y="1181100"/>
                  <a:pt x="794657" y="990600"/>
                </a:cubicBezTo>
                <a:lnTo>
                  <a:pt x="149134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2011" t="30055" r="7218" b="37623"/>
          <a:stretch>
            <a:fillRect/>
          </a:stretch>
        </p:blipFill>
        <p:spPr>
          <a:xfrm>
            <a:off x="227965" y="3444875"/>
            <a:ext cx="905510" cy="36258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53" name="直接连接符 52"/>
          <p:cNvCxnSpPr>
            <a:stCxn id="52" idx="3"/>
          </p:cNvCxnSpPr>
          <p:nvPr/>
        </p:nvCxnSpPr>
        <p:spPr>
          <a:xfrm>
            <a:off x="1133475" y="3626485"/>
            <a:ext cx="3784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54" name="图片 5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2011" t="30055" r="7218" b="37623"/>
          <a:stretch>
            <a:fillRect/>
          </a:stretch>
        </p:blipFill>
        <p:spPr>
          <a:xfrm>
            <a:off x="211455" y="4504690"/>
            <a:ext cx="905510" cy="36258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55" name="直接连接符 54"/>
          <p:cNvCxnSpPr>
            <a:stCxn id="54" idx="3"/>
          </p:cNvCxnSpPr>
          <p:nvPr/>
        </p:nvCxnSpPr>
        <p:spPr>
          <a:xfrm>
            <a:off x="1116965" y="4758055"/>
            <a:ext cx="3784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" name="文本框 55"/>
          <p:cNvSpPr txBox="1"/>
          <p:nvPr/>
        </p:nvSpPr>
        <p:spPr>
          <a:xfrm>
            <a:off x="45085" y="3893185"/>
            <a:ext cx="108839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/>
              <a:t>CDMA</a:t>
            </a:r>
            <a:r>
              <a:rPr lang="zh-CN" altLang="en-US" sz="1200"/>
              <a:t>网关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172085" y="4881245"/>
            <a:ext cx="108839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/>
              <a:t>FXO</a:t>
            </a:r>
            <a:r>
              <a:rPr lang="zh-CN" altLang="en-US" sz="1200"/>
              <a:t>口网关</a:t>
            </a: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705" y="5382082"/>
            <a:ext cx="616770" cy="645516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340" y="5386777"/>
            <a:ext cx="616770" cy="645516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760" y="5393512"/>
            <a:ext cx="616770" cy="64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43503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03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系统设计理念</a:t>
              </a:r>
            </a:p>
          </p:txBody>
        </p:sp>
      </p:grpSp>
      <p:pic>
        <p:nvPicPr>
          <p:cNvPr id="11" name="图片 10" descr="大数据安全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" y="2469515"/>
            <a:ext cx="4904105" cy="270192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5564505" y="1882140"/>
            <a:ext cx="563118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04800">
              <a:lnSpc>
                <a:spcPct val="120000"/>
              </a:lnSpc>
            </a:pP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系统采取了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“大数据语音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视频监控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”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理念，打造一套先进的视频语音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监控沟通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系统。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“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先进性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”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不仅带来技术、产品、系统上的革新，也带来系统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平均成本下降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和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以人为本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”</a:t>
            </a: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的理念。</a:t>
            </a:r>
          </a:p>
          <a:p>
            <a:pPr indent="304800">
              <a:lnSpc>
                <a:spcPct val="120000"/>
              </a:lnSpc>
            </a:pPr>
            <a:r>
              <a:rPr lang="zh-CN" altLang="en-US" sz="2000" b="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按照“数字化、网络化、智能化”的思路，在可靠运行的前提下借助先进的视频监控技术提升系统的先进性，满足的发展要求；完善监控系统的管理和运用，使监控系统对安保、业务的作用最大化；完善系统之间的联动和应用软件的功能，使用户在运用本套系统时能充分感受到稳定、实用和便利。充分利用控资源，发挥整体效益，做到系统具有可持续发展特性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85620" y="5344795"/>
            <a:ext cx="20637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/>
              <a:t>（大数据可视化示意图）</a:t>
            </a:r>
          </a:p>
        </p:txBody>
      </p:sp>
    </p:spTree>
    <p:extLst>
      <p:ext uri="{BB962C8B-B14F-4D97-AF65-F5344CB8AC3E}">
        <p14:creationId xmlns:p14="http://schemas.microsoft.com/office/powerpoint/2010/main" val="349474992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系统设计理念</a:t>
              </a: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615" y="1307465"/>
            <a:ext cx="3531870" cy="2482850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4">
            <a:lum bright="-18000"/>
          </a:blip>
          <a:stretch>
            <a:fillRect/>
          </a:stretch>
        </p:blipFill>
        <p:spPr>
          <a:xfrm>
            <a:off x="4388485" y="3789045"/>
            <a:ext cx="3531626" cy="2484018"/>
          </a:xfrm>
          <a:prstGeom prst="rect">
            <a:avLst/>
          </a:prstGeom>
        </p:spPr>
      </p:pic>
      <p:pic>
        <p:nvPicPr>
          <p:cNvPr id="26" name="图片 25"/>
          <p:cNvPicPr/>
          <p:nvPr/>
        </p:nvPicPr>
        <p:blipFill>
          <a:blip r:embed="rId5"/>
          <a:stretch>
            <a:fillRect/>
          </a:stretch>
        </p:blipFill>
        <p:spPr>
          <a:xfrm>
            <a:off x="7919085" y="1307465"/>
            <a:ext cx="3531626" cy="2484018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856615" y="3790315"/>
            <a:ext cx="3530600" cy="2482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388485" y="1307465"/>
            <a:ext cx="3530600" cy="2482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7908925" y="3789045"/>
            <a:ext cx="3530600" cy="2482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857885" y="4043680"/>
            <a:ext cx="35306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针对前端采集的视频图像清晰，在夜间配合适当补光设备能够保证观察的持续性；根据不同的应用环境，选择不同的前端设备，保证设备能够在烟尘等较恶劣环境下正常工作。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4389755" y="1673225"/>
            <a:ext cx="35306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采用新的分布式存储技术来搭建更合理的本地机柜间、全厂控制中心二级视频存储架构，在满足数据存储同时，强调数据集中管理、海量数据智能检索和多种存储手段确保存储可靠性等。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7920355" y="4155440"/>
            <a:ext cx="353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开放式集成平台完成智能化集中管理、多个子系统间联动、安全预案。</a:t>
            </a:r>
          </a:p>
        </p:txBody>
      </p:sp>
    </p:spTree>
    <p:extLst>
      <p:ext uri="{BB962C8B-B14F-4D97-AF65-F5344CB8AC3E}">
        <p14:creationId xmlns:p14="http://schemas.microsoft.com/office/powerpoint/2010/main" val="3648503342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系统设计理念</a:t>
              </a:r>
            </a:p>
          </p:txBody>
        </p:sp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ACC49020-2AC2-4763-AA2D-70ED42936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99" y="1964787"/>
            <a:ext cx="11184075" cy="332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32705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系统设计理念</a:t>
              </a: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ED3D73FC-C285-4F71-8875-9FB1A01A1E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76" y="2080374"/>
            <a:ext cx="9911748" cy="312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523873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系统设计理念</a:t>
              </a: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932141FC-AFAB-46FF-A07E-C6A47E6BF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731" y="1699653"/>
            <a:ext cx="9479520" cy="424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5989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04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系统设计理念</a:t>
              </a: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:a16="http://schemas.microsoft.com/office/drawing/2014/main" id="{098CF461-7B43-4256-AD01-A52E331BB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378" y="2074056"/>
            <a:ext cx="8921241" cy="402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23982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388795" y="160439"/>
            <a:ext cx="3414409" cy="1117184"/>
            <a:chOff x="4388795" y="199351"/>
            <a:chExt cx="3414409" cy="1117184"/>
          </a:xfrm>
        </p:grpSpPr>
        <p:sp>
          <p:nvSpPr>
            <p:cNvPr id="5" name="矩形 4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05</a:t>
              </a: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507151" y="794565"/>
              <a:ext cx="3177700" cy="5219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应用场景</a:t>
              </a:r>
            </a:p>
          </p:txBody>
        </p:sp>
      </p:grp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E10141A9-972B-482C-995D-936E438D8F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943899"/>
              </p:ext>
            </p:extLst>
          </p:nvPr>
        </p:nvGraphicFramePr>
        <p:xfrm>
          <a:off x="1420837" y="1576076"/>
          <a:ext cx="9383151" cy="48247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98195">
                  <a:extLst>
                    <a:ext uri="{9D8B030D-6E8A-4147-A177-3AD203B41FA5}">
                      <a16:colId xmlns:a16="http://schemas.microsoft.com/office/drawing/2014/main" val="2591783066"/>
                    </a:ext>
                  </a:extLst>
                </a:gridCol>
                <a:gridCol w="7184956">
                  <a:extLst>
                    <a:ext uri="{9D8B030D-6E8A-4147-A177-3AD203B41FA5}">
                      <a16:colId xmlns:a16="http://schemas.microsoft.com/office/drawing/2014/main" val="4071902294"/>
                    </a:ext>
                  </a:extLst>
                </a:gridCol>
              </a:tblGrid>
              <a:tr h="438611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u="none" strike="noStrike" dirty="0">
                          <a:effectLst/>
                        </a:rPr>
                        <a:t>实现功能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u="none" strike="noStrike">
                          <a:effectLst/>
                        </a:rPr>
                        <a:t>功能简介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0516230"/>
                  </a:ext>
                </a:extLst>
              </a:tr>
              <a:tr h="438611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人员定位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通过识别判断确定人员位置，并记录运动轨迹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869490"/>
                  </a:ext>
                </a:extLst>
              </a:tr>
              <a:tr h="438611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区域入侵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通过蓝牙信标或电子围栏，人员进入危险区域时报警提醒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95171690"/>
                  </a:ext>
                </a:extLst>
              </a:tr>
              <a:tr h="438611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劳务实名制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通过一人一帽的管理，通过对时间、地点的记录便于追溯劳务人员作业工作。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445096"/>
                  </a:ext>
                </a:extLst>
              </a:tr>
              <a:tr h="438611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巡检管理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通过视频、拍照等功能，与巡检管理结合，保证巡检管理的真实性和回溯性。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47077554"/>
                  </a:ext>
                </a:extLst>
              </a:tr>
              <a:tr h="438611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物料识别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通过安全帽摄像头进行物料识别，解决摄像头无法移动痛点。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71870952"/>
                  </a:ext>
                </a:extLst>
              </a:tr>
              <a:tr h="438611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语音提醒及推送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通过语音播报能力将工法、安全、质量等消息推送至指定人员。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06227781"/>
                  </a:ext>
                </a:extLst>
              </a:tr>
              <a:tr h="8772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6S</a:t>
                      </a:r>
                      <a:r>
                        <a:rPr lang="zh-CN" altLang="en-US" sz="1600" u="none" strike="noStrike">
                          <a:effectLst/>
                        </a:rPr>
                        <a:t>检查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通过安全帽摄像头和物料识别能力，结合人员主动判断，更好的解决</a:t>
                      </a:r>
                      <a:r>
                        <a:rPr lang="en-US" altLang="zh-CN" sz="1600" u="none" strike="noStrike" dirty="0">
                          <a:effectLst/>
                        </a:rPr>
                        <a:t>6S</a:t>
                      </a:r>
                      <a:r>
                        <a:rPr lang="zh-CN" altLang="en-US" sz="1600" u="none" strike="noStrike" dirty="0">
                          <a:effectLst/>
                        </a:rPr>
                        <a:t>检查准确率和识别率问题，拍摄问题的记录为</a:t>
                      </a:r>
                      <a:r>
                        <a:rPr lang="en-US" altLang="zh-CN" sz="1600" u="none" strike="noStrike" dirty="0">
                          <a:effectLst/>
                        </a:rPr>
                        <a:t>AI</a:t>
                      </a:r>
                      <a:r>
                        <a:rPr lang="zh-CN" altLang="en-US" sz="1600" u="none" strike="noStrike" dirty="0">
                          <a:effectLst/>
                        </a:rPr>
                        <a:t>应用提供资料。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98049544"/>
                  </a:ext>
                </a:extLst>
              </a:tr>
              <a:tr h="877223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>
                          <a:effectLst/>
                        </a:rPr>
                        <a:t>定量验收</a:t>
                      </a:r>
                      <a:endParaRPr lang="zh-CN" altLang="en-US" sz="16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600" u="none" strike="noStrike" dirty="0">
                          <a:effectLst/>
                        </a:rPr>
                        <a:t>通过视觉识别能力，在验收阶段可自动测量钢筋长度、裂缝宽度、模板长宽尺寸等，实现智能定量验收。</a:t>
                      </a:r>
                      <a:endParaRPr lang="zh-CN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55137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2272451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51954" y="1104900"/>
            <a:ext cx="3506869" cy="4673580"/>
          </a:xfrm>
          <a:custGeom>
            <a:avLst/>
            <a:gdLst>
              <a:gd name="connsiteX0" fmla="*/ 0 w 3505845"/>
              <a:gd name="connsiteY0" fmla="*/ 0 h 4673580"/>
              <a:gd name="connsiteX1" fmla="*/ 3505845 w 3505845"/>
              <a:gd name="connsiteY1" fmla="*/ 0 h 4673580"/>
              <a:gd name="connsiteX2" fmla="*/ 3505845 w 3505845"/>
              <a:gd name="connsiteY2" fmla="*/ 4673580 h 4673580"/>
              <a:gd name="connsiteX3" fmla="*/ 0 w 3505845"/>
              <a:gd name="connsiteY3" fmla="*/ 4673580 h 4673580"/>
              <a:gd name="connsiteX4" fmla="*/ 0 w 3505845"/>
              <a:gd name="connsiteY4" fmla="*/ 0 h 4673580"/>
              <a:gd name="connsiteX0-1" fmla="*/ 0 w 3505845"/>
              <a:gd name="connsiteY0-2" fmla="*/ 0 h 4673580"/>
              <a:gd name="connsiteX1-3" fmla="*/ 3505845 w 3505845"/>
              <a:gd name="connsiteY1-4" fmla="*/ 0 h 4673580"/>
              <a:gd name="connsiteX2-5" fmla="*/ 3486795 w 3505845"/>
              <a:gd name="connsiteY2-6" fmla="*/ 2247900 h 4673580"/>
              <a:gd name="connsiteX3-7" fmla="*/ 3505845 w 3505845"/>
              <a:gd name="connsiteY3-8" fmla="*/ 4673580 h 4673580"/>
              <a:gd name="connsiteX4-9" fmla="*/ 0 w 3505845"/>
              <a:gd name="connsiteY4-10" fmla="*/ 4673580 h 4673580"/>
              <a:gd name="connsiteX5" fmla="*/ 0 w 3505845"/>
              <a:gd name="connsiteY5" fmla="*/ 0 h 4673580"/>
              <a:gd name="connsiteX0-11" fmla="*/ 0 w 3505845"/>
              <a:gd name="connsiteY0-12" fmla="*/ 0 h 4673580"/>
              <a:gd name="connsiteX1-13" fmla="*/ 3505845 w 3505845"/>
              <a:gd name="connsiteY1-14" fmla="*/ 0 h 4673580"/>
              <a:gd name="connsiteX2-15" fmla="*/ 3486795 w 3505845"/>
              <a:gd name="connsiteY2-16" fmla="*/ 2247900 h 4673580"/>
              <a:gd name="connsiteX3-17" fmla="*/ 3486795 w 3505845"/>
              <a:gd name="connsiteY3-18" fmla="*/ 3524250 h 4673580"/>
              <a:gd name="connsiteX4-19" fmla="*/ 3505845 w 3505845"/>
              <a:gd name="connsiteY4-20" fmla="*/ 4673580 h 4673580"/>
              <a:gd name="connsiteX5-21" fmla="*/ 0 w 3505845"/>
              <a:gd name="connsiteY5-22" fmla="*/ 4673580 h 4673580"/>
              <a:gd name="connsiteX6" fmla="*/ 0 w 3505845"/>
              <a:gd name="connsiteY6" fmla="*/ 0 h 4673580"/>
              <a:gd name="connsiteX0-23" fmla="*/ 0 w 3505845"/>
              <a:gd name="connsiteY0-24" fmla="*/ 0 h 4673580"/>
              <a:gd name="connsiteX1-25" fmla="*/ 3505845 w 3505845"/>
              <a:gd name="connsiteY1-26" fmla="*/ 0 h 4673580"/>
              <a:gd name="connsiteX2-27" fmla="*/ 3486795 w 3505845"/>
              <a:gd name="connsiteY2-28" fmla="*/ 2247900 h 4673580"/>
              <a:gd name="connsiteX3-29" fmla="*/ 3467745 w 3505845"/>
              <a:gd name="connsiteY3-30" fmla="*/ 2857500 h 4673580"/>
              <a:gd name="connsiteX4-31" fmla="*/ 3486795 w 3505845"/>
              <a:gd name="connsiteY4-32" fmla="*/ 3524250 h 4673580"/>
              <a:gd name="connsiteX5-33" fmla="*/ 3505845 w 3505845"/>
              <a:gd name="connsiteY5-34" fmla="*/ 4673580 h 4673580"/>
              <a:gd name="connsiteX6-35" fmla="*/ 0 w 3505845"/>
              <a:gd name="connsiteY6-36" fmla="*/ 4673580 h 4673580"/>
              <a:gd name="connsiteX7" fmla="*/ 0 w 3505845"/>
              <a:gd name="connsiteY7" fmla="*/ 0 h 4673580"/>
              <a:gd name="connsiteX0-37" fmla="*/ 3467745 w 3559185"/>
              <a:gd name="connsiteY0-38" fmla="*/ 2857500 h 4673580"/>
              <a:gd name="connsiteX1-39" fmla="*/ 3486795 w 3559185"/>
              <a:gd name="connsiteY1-40" fmla="*/ 3524250 h 4673580"/>
              <a:gd name="connsiteX2-41" fmla="*/ 3505845 w 3559185"/>
              <a:gd name="connsiteY2-42" fmla="*/ 4673580 h 4673580"/>
              <a:gd name="connsiteX3-43" fmla="*/ 0 w 3559185"/>
              <a:gd name="connsiteY3-44" fmla="*/ 4673580 h 4673580"/>
              <a:gd name="connsiteX4-45" fmla="*/ 0 w 3559185"/>
              <a:gd name="connsiteY4-46" fmla="*/ 0 h 4673580"/>
              <a:gd name="connsiteX5-47" fmla="*/ 3505845 w 3559185"/>
              <a:gd name="connsiteY5-48" fmla="*/ 0 h 4673580"/>
              <a:gd name="connsiteX6-49" fmla="*/ 3486795 w 3559185"/>
              <a:gd name="connsiteY6-50" fmla="*/ 2247900 h 4673580"/>
              <a:gd name="connsiteX7-51" fmla="*/ 3559185 w 3559185"/>
              <a:gd name="connsiteY7-52" fmla="*/ 2948940 h 4673580"/>
              <a:gd name="connsiteX0-53" fmla="*/ 3467745 w 3505845"/>
              <a:gd name="connsiteY0-54" fmla="*/ 2857500 h 4673580"/>
              <a:gd name="connsiteX1-55" fmla="*/ 3486795 w 3505845"/>
              <a:gd name="connsiteY1-56" fmla="*/ 3524250 h 4673580"/>
              <a:gd name="connsiteX2-57" fmla="*/ 3505845 w 3505845"/>
              <a:gd name="connsiteY2-58" fmla="*/ 4673580 h 4673580"/>
              <a:gd name="connsiteX3-59" fmla="*/ 0 w 3505845"/>
              <a:gd name="connsiteY3-60" fmla="*/ 4673580 h 4673580"/>
              <a:gd name="connsiteX4-61" fmla="*/ 0 w 3505845"/>
              <a:gd name="connsiteY4-62" fmla="*/ 0 h 4673580"/>
              <a:gd name="connsiteX5-63" fmla="*/ 3505845 w 3505845"/>
              <a:gd name="connsiteY5-64" fmla="*/ 0 h 4673580"/>
              <a:gd name="connsiteX6-65" fmla="*/ 3486795 w 3505845"/>
              <a:gd name="connsiteY6-66" fmla="*/ 2247900 h 4673580"/>
              <a:gd name="connsiteX0-67" fmla="*/ 3486795 w 3505845"/>
              <a:gd name="connsiteY0-68" fmla="*/ 3524250 h 4673580"/>
              <a:gd name="connsiteX1-69" fmla="*/ 3505845 w 3505845"/>
              <a:gd name="connsiteY1-70" fmla="*/ 4673580 h 4673580"/>
              <a:gd name="connsiteX2-71" fmla="*/ 0 w 3505845"/>
              <a:gd name="connsiteY2-72" fmla="*/ 4673580 h 4673580"/>
              <a:gd name="connsiteX3-73" fmla="*/ 0 w 3505845"/>
              <a:gd name="connsiteY3-74" fmla="*/ 0 h 4673580"/>
              <a:gd name="connsiteX4-75" fmla="*/ 3505845 w 3505845"/>
              <a:gd name="connsiteY4-76" fmla="*/ 0 h 4673580"/>
              <a:gd name="connsiteX5-77" fmla="*/ 3486795 w 3505845"/>
              <a:gd name="connsiteY5-78" fmla="*/ 2247900 h 4673580"/>
              <a:gd name="connsiteX0-79" fmla="*/ 3515978 w 3515978"/>
              <a:gd name="connsiteY0-80" fmla="*/ 3524250 h 4673580"/>
              <a:gd name="connsiteX1-81" fmla="*/ 3505845 w 3515978"/>
              <a:gd name="connsiteY1-82" fmla="*/ 4673580 h 4673580"/>
              <a:gd name="connsiteX2-83" fmla="*/ 0 w 3515978"/>
              <a:gd name="connsiteY2-84" fmla="*/ 4673580 h 4673580"/>
              <a:gd name="connsiteX3-85" fmla="*/ 0 w 3515978"/>
              <a:gd name="connsiteY3-86" fmla="*/ 0 h 4673580"/>
              <a:gd name="connsiteX4-87" fmla="*/ 3505845 w 3515978"/>
              <a:gd name="connsiteY4-88" fmla="*/ 0 h 4673580"/>
              <a:gd name="connsiteX5-89" fmla="*/ 3486795 w 3515978"/>
              <a:gd name="connsiteY5-90" fmla="*/ 2247900 h 4673580"/>
              <a:gd name="connsiteX0-91" fmla="*/ 3506250 w 3506869"/>
              <a:gd name="connsiteY0-92" fmla="*/ 3524250 h 4673580"/>
              <a:gd name="connsiteX1-93" fmla="*/ 3505845 w 3506869"/>
              <a:gd name="connsiteY1-94" fmla="*/ 4673580 h 4673580"/>
              <a:gd name="connsiteX2-95" fmla="*/ 0 w 3506869"/>
              <a:gd name="connsiteY2-96" fmla="*/ 4673580 h 4673580"/>
              <a:gd name="connsiteX3-97" fmla="*/ 0 w 3506869"/>
              <a:gd name="connsiteY3-98" fmla="*/ 0 h 4673580"/>
              <a:gd name="connsiteX4-99" fmla="*/ 3505845 w 3506869"/>
              <a:gd name="connsiteY4-100" fmla="*/ 0 h 4673580"/>
              <a:gd name="connsiteX5-101" fmla="*/ 3486795 w 3506869"/>
              <a:gd name="connsiteY5-102" fmla="*/ 2247900 h 4673580"/>
              <a:gd name="connsiteX0-103" fmla="*/ 3506250 w 3506869"/>
              <a:gd name="connsiteY0-104" fmla="*/ 3524250 h 4673580"/>
              <a:gd name="connsiteX1-105" fmla="*/ 3505845 w 3506869"/>
              <a:gd name="connsiteY1-106" fmla="*/ 4673580 h 4673580"/>
              <a:gd name="connsiteX2-107" fmla="*/ 0 w 3506869"/>
              <a:gd name="connsiteY2-108" fmla="*/ 4673580 h 4673580"/>
              <a:gd name="connsiteX3-109" fmla="*/ 0 w 3506869"/>
              <a:gd name="connsiteY3-110" fmla="*/ 0 h 4673580"/>
              <a:gd name="connsiteX4-111" fmla="*/ 3505845 w 3506869"/>
              <a:gd name="connsiteY4-112" fmla="*/ 0 h 4673580"/>
              <a:gd name="connsiteX5-113" fmla="*/ 3496523 w 3506869"/>
              <a:gd name="connsiteY5-114" fmla="*/ 2247900 h 4673580"/>
              <a:gd name="connsiteX0-115" fmla="*/ 3506250 w 3525963"/>
              <a:gd name="connsiteY0-116" fmla="*/ 3524250 h 4673580"/>
              <a:gd name="connsiteX1-117" fmla="*/ 3505845 w 3525963"/>
              <a:gd name="connsiteY1-118" fmla="*/ 4673580 h 4673580"/>
              <a:gd name="connsiteX2-119" fmla="*/ 0 w 3525963"/>
              <a:gd name="connsiteY2-120" fmla="*/ 4673580 h 4673580"/>
              <a:gd name="connsiteX3-121" fmla="*/ 0 w 3525963"/>
              <a:gd name="connsiteY3-122" fmla="*/ 0 h 4673580"/>
              <a:gd name="connsiteX4-123" fmla="*/ 3505845 w 3525963"/>
              <a:gd name="connsiteY4-124" fmla="*/ 0 h 4673580"/>
              <a:gd name="connsiteX5-125" fmla="*/ 3525706 w 3525963"/>
              <a:gd name="connsiteY5-126" fmla="*/ 2257628 h 4673580"/>
              <a:gd name="connsiteX0-127" fmla="*/ 3506250 w 3516372"/>
              <a:gd name="connsiteY0-128" fmla="*/ 3524250 h 4673580"/>
              <a:gd name="connsiteX1-129" fmla="*/ 3505845 w 3516372"/>
              <a:gd name="connsiteY1-130" fmla="*/ 4673580 h 4673580"/>
              <a:gd name="connsiteX2-131" fmla="*/ 0 w 3516372"/>
              <a:gd name="connsiteY2-132" fmla="*/ 4673580 h 4673580"/>
              <a:gd name="connsiteX3-133" fmla="*/ 0 w 3516372"/>
              <a:gd name="connsiteY3-134" fmla="*/ 0 h 4673580"/>
              <a:gd name="connsiteX4-135" fmla="*/ 3505845 w 3516372"/>
              <a:gd name="connsiteY4-136" fmla="*/ 0 h 4673580"/>
              <a:gd name="connsiteX5-137" fmla="*/ 3515978 w 3516372"/>
              <a:gd name="connsiteY5-138" fmla="*/ 2257628 h 4673580"/>
              <a:gd name="connsiteX0-139" fmla="*/ 3506250 w 3506869"/>
              <a:gd name="connsiteY0-140" fmla="*/ 3524250 h 4673580"/>
              <a:gd name="connsiteX1-141" fmla="*/ 3505845 w 3506869"/>
              <a:gd name="connsiteY1-142" fmla="*/ 4673580 h 4673580"/>
              <a:gd name="connsiteX2-143" fmla="*/ 0 w 3506869"/>
              <a:gd name="connsiteY2-144" fmla="*/ 4673580 h 4673580"/>
              <a:gd name="connsiteX3-145" fmla="*/ 0 w 3506869"/>
              <a:gd name="connsiteY3-146" fmla="*/ 0 h 4673580"/>
              <a:gd name="connsiteX4-147" fmla="*/ 3505845 w 3506869"/>
              <a:gd name="connsiteY4-148" fmla="*/ 0 h 4673580"/>
              <a:gd name="connsiteX5-149" fmla="*/ 3496523 w 3506869"/>
              <a:gd name="connsiteY5-150" fmla="*/ 2257628 h 46735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506869" h="4673580">
                <a:moveTo>
                  <a:pt x="3506250" y="3524250"/>
                </a:moveTo>
                <a:cubicBezTo>
                  <a:pt x="3502872" y="3907360"/>
                  <a:pt x="3509223" y="4290470"/>
                  <a:pt x="3505845" y="4673580"/>
                </a:cubicBezTo>
                <a:lnTo>
                  <a:pt x="0" y="4673580"/>
                </a:lnTo>
                <a:lnTo>
                  <a:pt x="0" y="0"/>
                </a:lnTo>
                <a:lnTo>
                  <a:pt x="3505845" y="0"/>
                </a:lnTo>
                <a:cubicBezTo>
                  <a:pt x="3502738" y="749300"/>
                  <a:pt x="3499630" y="1508328"/>
                  <a:pt x="3496523" y="2257628"/>
                </a:cubicBezTo>
              </a:path>
            </a:pathLst>
          </a:cu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 rot="16200000">
            <a:off x="8840821" y="5324522"/>
            <a:ext cx="453958" cy="453958"/>
            <a:chOff x="5869021" y="5872413"/>
            <a:chExt cx="453958" cy="453958"/>
          </a:xfrm>
        </p:grpSpPr>
        <p:sp>
          <p:nvSpPr>
            <p:cNvPr id="4" name="矩形 3"/>
            <p:cNvSpPr/>
            <p:nvPr/>
          </p:nvSpPr>
          <p:spPr>
            <a:xfrm>
              <a:off x="5869021" y="5872413"/>
              <a:ext cx="453958" cy="4539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" name="箭头: V 形 4"/>
            <p:cNvSpPr/>
            <p:nvPr/>
          </p:nvSpPr>
          <p:spPr>
            <a:xfrm rot="5400000">
              <a:off x="5997358" y="5972932"/>
              <a:ext cx="197284" cy="252920"/>
            </a:xfrm>
            <a:prstGeom prst="chevron">
              <a:avLst>
                <a:gd name="adj" fmla="val 7253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504877" y="3602275"/>
            <a:ext cx="583979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产品涉及的关键技术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23069" y="1924346"/>
            <a:ext cx="446348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PART04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metr415 Blk BT" panose="020B0802020204020303" pitchFamily="34" charset="0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287762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9"/>
          <p:cNvSpPr txBox="1"/>
          <p:nvPr/>
        </p:nvSpPr>
        <p:spPr>
          <a:xfrm>
            <a:off x="4316533" y="1954711"/>
            <a:ext cx="3558936" cy="251934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400" dirty="0">
                <a:latin typeface="Geometr415 Blk BT" panose="020B0802020204020303" pitchFamily="34" charset="0"/>
              </a:rPr>
              <a:t>1.</a:t>
            </a:r>
            <a:r>
              <a:rPr lang="zh-CN" altLang="en-US" sz="2400" dirty="0">
                <a:latin typeface="Geometr415 Blk BT" panose="020B0802020204020303" pitchFamily="34" charset="0"/>
              </a:rPr>
              <a:t>通信及控制技术</a:t>
            </a:r>
            <a:endParaRPr lang="en-US" altLang="zh-CN" sz="2400" dirty="0">
              <a:latin typeface="Geometr415 Blk BT" panose="020B0802020204020303" pitchFamily="3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>
                <a:latin typeface="Geometr415 Blk BT" panose="020B0802020204020303" pitchFamily="34" charset="0"/>
              </a:rPr>
              <a:t>2.</a:t>
            </a:r>
            <a:r>
              <a:rPr lang="zh-CN" altLang="en-US" sz="2400" dirty="0">
                <a:latin typeface="Geometr415 Blk BT" panose="020B0802020204020303" pitchFamily="34" charset="0"/>
              </a:rPr>
              <a:t>嵌入式软硬件技术</a:t>
            </a:r>
            <a:endParaRPr lang="en-US" altLang="zh-CN" sz="2400" dirty="0">
              <a:latin typeface="Geometr415 Blk BT" panose="020B0802020204020303" pitchFamily="3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>
                <a:latin typeface="Geometr415 Blk BT" panose="020B0802020204020303" pitchFamily="34" charset="0"/>
              </a:rPr>
              <a:t>3.</a:t>
            </a:r>
            <a:r>
              <a:rPr lang="zh-CN" altLang="en-US" sz="2400" dirty="0">
                <a:latin typeface="Geometr415 Blk BT" panose="020B0802020204020303" pitchFamily="34" charset="0"/>
              </a:rPr>
              <a:t>机器视觉人工智能</a:t>
            </a:r>
            <a:endParaRPr lang="en-US" altLang="zh-CN" sz="2400" dirty="0">
              <a:latin typeface="Geometr415 Blk BT" panose="020B0802020204020303" pitchFamily="34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>
                <a:latin typeface="Geometr415 Blk BT" panose="020B0802020204020303" pitchFamily="34" charset="0"/>
              </a:rPr>
              <a:t>4.</a:t>
            </a:r>
            <a:r>
              <a:rPr lang="zh-CN" altLang="en-US" sz="2400" dirty="0">
                <a:latin typeface="Geometr415 Blk BT" panose="020B0802020204020303" pitchFamily="34" charset="0"/>
              </a:rPr>
              <a:t>数据库技术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388795" y="160439"/>
            <a:ext cx="3414409" cy="1118434"/>
            <a:chOff x="4388795" y="199351"/>
            <a:chExt cx="3414409" cy="1118434"/>
          </a:xfrm>
        </p:grpSpPr>
        <p:sp>
          <p:nvSpPr>
            <p:cNvPr id="4" name="矩形 3"/>
            <p:cNvSpPr/>
            <p:nvPr/>
          </p:nvSpPr>
          <p:spPr>
            <a:xfrm>
              <a:off x="4388795" y="496112"/>
              <a:ext cx="3414409" cy="62257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" name="文本框 2"/>
            <p:cNvSpPr txBox="1"/>
            <p:nvPr/>
          </p:nvSpPr>
          <p:spPr>
            <a:xfrm>
              <a:off x="5693922" y="199351"/>
              <a:ext cx="804156" cy="645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>
              <a:defPPr>
                <a:defRPr lang="zh-CN"/>
              </a:defPPr>
              <a:lvl1pPr marR="0" lvl="0" indent="0" algn="dist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54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0</a:t>
              </a: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2</a:t>
              </a:r>
            </a:p>
          </p:txBody>
        </p:sp>
        <p:sp>
          <p:nvSpPr>
            <p:cNvPr id="6" name="文本框 3"/>
            <p:cNvSpPr txBox="1"/>
            <p:nvPr/>
          </p:nvSpPr>
          <p:spPr>
            <a:xfrm>
              <a:off x="4507151" y="794565"/>
              <a:ext cx="317770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>
                  <a:rot lat="0" lon="0" rev="0"/>
                </a:lightRig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800" b="1" dirty="0">
                  <a:solidFill>
                    <a:prstClr val="black"/>
                  </a:solidFill>
                  <a:latin typeface="Geometr415 Blk BT" panose="020B0802020204020303" pitchFamily="34" charset="0"/>
                  <a:ea typeface="微软雅黑" panose="020B0503020204020204" charset="-122"/>
                </a:rPr>
                <a:t>关键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eometr415 Blk BT" panose="020B0802020204020303" pitchFamily="34" charset="0"/>
                  <a:ea typeface="微软雅黑" panose="020B0503020204020204" charset="-122"/>
                  <a:cs typeface="+mn-cs"/>
                </a:rPr>
                <a:t>技术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50415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33" b="27933"/>
          <a:stretch>
            <a:fillRect/>
          </a:stretch>
        </p:blipFill>
        <p:spPr/>
      </p:pic>
      <p:sp>
        <p:nvSpPr>
          <p:cNvPr id="3" name="矩形 2"/>
          <p:cNvSpPr/>
          <p:nvPr/>
        </p:nvSpPr>
        <p:spPr>
          <a:xfrm>
            <a:off x="1637656" y="2685532"/>
            <a:ext cx="8916690" cy="2750047"/>
          </a:xfrm>
          <a:prstGeom prst="rect">
            <a:avLst/>
          </a:pr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64599" y="3038926"/>
            <a:ext cx="786280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metr415 Blk BT" panose="020B0802020204020303" pitchFamily="34" charset="0"/>
                <a:ea typeface="微软雅黑" panose="020B0503020204020204" charset="-122"/>
                <a:cs typeface="+mn-cs"/>
              </a:rPr>
              <a:t>THANKYOU</a:t>
            </a:r>
            <a:endParaRPr kumimoji="0" lang="zh-CN" alt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metr415 Blk BT" panose="020B0802020204020303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64597" y="4467944"/>
            <a:ext cx="786280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>
            <a:defPPr>
              <a:defRPr lang="zh-CN"/>
            </a:defPPr>
            <a:lvl1pPr algn="dist">
              <a:defRPr sz="9600"/>
            </a:lvl1pPr>
          </a:lstStyle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感谢您的观看指导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69021" y="5872413"/>
            <a:ext cx="453958" cy="453958"/>
            <a:chOff x="5869021" y="5872413"/>
            <a:chExt cx="453958" cy="453958"/>
          </a:xfrm>
        </p:grpSpPr>
        <p:sp>
          <p:nvSpPr>
            <p:cNvPr id="6" name="矩形 5"/>
            <p:cNvSpPr/>
            <p:nvPr/>
          </p:nvSpPr>
          <p:spPr>
            <a:xfrm>
              <a:off x="5869021" y="5872413"/>
              <a:ext cx="453958" cy="4539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7" name="箭头: V 形 6"/>
            <p:cNvSpPr/>
            <p:nvPr/>
          </p:nvSpPr>
          <p:spPr>
            <a:xfrm rot="5400000">
              <a:off x="5997358" y="5972932"/>
              <a:ext cx="197284" cy="252920"/>
            </a:xfrm>
            <a:prstGeom prst="chevron">
              <a:avLst>
                <a:gd name="adj" fmla="val 7253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1684</Words>
  <Application>Microsoft Office PowerPoint</Application>
  <PresentationFormat>宽屏</PresentationFormat>
  <Paragraphs>373</Paragraphs>
  <Slides>28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5" baseType="lpstr">
      <vt:lpstr>等线</vt:lpstr>
      <vt:lpstr>黑体</vt:lpstr>
      <vt:lpstr>微软雅黑</vt:lpstr>
      <vt:lpstr>Arial</vt:lpstr>
      <vt:lpstr>Calibri</vt:lpstr>
      <vt:lpstr>Geometr415 Blk BT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赵卫</cp:lastModifiedBy>
  <cp:revision>147</cp:revision>
  <dcterms:created xsi:type="dcterms:W3CDTF">2017-05-25T01:38:00Z</dcterms:created>
  <dcterms:modified xsi:type="dcterms:W3CDTF">2021-10-18T03:52:26Z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