
<file path=[Content_Types].xml><?xml version="1.0" encoding="utf-8"?>
<Types xmlns="http://schemas.openxmlformats.org/package/2006/content-types">
  <Default Extension="com&amp;app=2002&amp;size=f9999,10000&amp;q=a80&amp;n=0&amp;g=0n&amp;fmt=jpeg" ContentType="image/jpeg"/>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0"/>
  </p:notesMasterIdLst>
  <p:sldIdLst>
    <p:sldId id="3051" r:id="rId3"/>
    <p:sldId id="3029" r:id="rId4"/>
    <p:sldId id="3031" r:id="rId5"/>
    <p:sldId id="3033" r:id="rId6"/>
    <p:sldId id="3037" r:id="rId7"/>
    <p:sldId id="3038" r:id="rId8"/>
    <p:sldId id="3039" r:id="rId9"/>
    <p:sldId id="3040" r:id="rId10"/>
    <p:sldId id="3041" r:id="rId11"/>
    <p:sldId id="3036" r:id="rId12"/>
    <p:sldId id="3050" r:id="rId13"/>
    <p:sldId id="3044" r:id="rId14"/>
    <p:sldId id="3034" r:id="rId15"/>
    <p:sldId id="3035" r:id="rId16"/>
    <p:sldId id="3043" r:id="rId17"/>
    <p:sldId id="3048" r:id="rId18"/>
    <p:sldId id="3049" r:id="rId1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88F8EA-23E7-4766-B261-EF8D48FF38BD}" type="datetimeFigureOut">
              <a:rPr lang="zh-CN" altLang="en-US" smtClean="0"/>
              <a:t>2021/8/23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7E238-0765-4D3D-B9BF-71F06A3D68A3}" type="slidenum">
              <a:rPr lang="zh-CN" altLang="en-US" smtClean="0"/>
              <a:t>‹#›</a:t>
            </a:fld>
            <a:endParaRPr lang="zh-CN" altLang="en-US"/>
          </a:p>
        </p:txBody>
      </p:sp>
    </p:spTree>
    <p:extLst>
      <p:ext uri="{BB962C8B-B14F-4D97-AF65-F5344CB8AC3E}">
        <p14:creationId xmlns:p14="http://schemas.microsoft.com/office/powerpoint/2010/main" val="19429301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EEDBC89-B453-47D3-967F-67D56A7348D4}"/>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789F27BB-4DE1-450C-9B1D-216C992A16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9BB1695A-CFA1-4178-B877-FE3992F3ED1C}"/>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79800D5B-C2D6-46B4-BB0A-00571C1800F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D74B83B-653D-46D4-8A89-354D72309D34}"/>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665515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2792513-27A3-4E5E-8DA6-119EF3359BE8}"/>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20BE0840-8566-487F-83ED-F7EE067E588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34F3DDD-DFC7-433C-AA0F-E3DAFFD57BA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8B0A1B3F-2B7D-4C30-B30D-60DE1CE9F7C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A1F2F8EB-3E93-4E02-A57A-A87BA45C62EA}"/>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707282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F04DA91-78A5-40B6-8D64-D9F43B0655D9}"/>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C4740EEA-5BD1-4423-9731-DDE47AD33AD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1B26307-3627-40F2-B1DE-58766AB89F95}"/>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72FF7A75-77F7-4C18-A21A-0DC8FB903F2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1B897D9-A759-43E9-BF8A-6CC9EC20CA6E}"/>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306036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70FBE73-BD24-4DBE-94AF-C0E55D9A308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18C4F9EF-59F9-4C7F-B47F-883ABFB71761}"/>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5EAC1393-3A95-40DC-9231-B75E2451FE68}"/>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29C57764-E8D6-4F45-93D8-BAAEDD87F9C7}"/>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0B4B6CF3-DB24-4F6D-9581-E6588C0DC16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D42A503-DBA2-4A38-B39B-818163FA49EE}"/>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245465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BB8C0B4-81D0-4F9F-B5E1-945450C8AB4D}"/>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E74061E1-0D3A-4DA6-B122-B73C11EFFD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66A8CE06-06A1-463E-AFEA-C4CD45D6D7F4}"/>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A56C2C69-AD2D-4293-B81F-F912080B82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1D08B068-7809-470E-8E07-C117D14CB3ED}"/>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C4C34FCE-50DE-4869-AB71-63248C69501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8" name="页脚占位符 7">
            <a:extLst>
              <a:ext uri="{FF2B5EF4-FFF2-40B4-BE49-F238E27FC236}">
                <a16:creationId xmlns:a16="http://schemas.microsoft.com/office/drawing/2014/main" id="{664A9146-16E8-4053-BE39-0CA4F36BCDB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736A4BB9-846F-4FE1-A443-E3FD872FDA27}"/>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051907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31B37C-C249-40B7-9237-3F41FF82AC15}"/>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76351D97-1B3F-4227-A5AA-B1E0751C5936}"/>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4" name="页脚占位符 3">
            <a:extLst>
              <a:ext uri="{FF2B5EF4-FFF2-40B4-BE49-F238E27FC236}">
                <a16:creationId xmlns:a16="http://schemas.microsoft.com/office/drawing/2014/main" id="{170DE009-8B1E-442A-946C-2607AA84719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64758B02-13FA-49C8-93D5-3BBFB47DE78A}"/>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620831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87C5B233-5C73-4FB5-BDCB-9B2553707A7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3" name="页脚占位符 2">
            <a:extLst>
              <a:ext uri="{FF2B5EF4-FFF2-40B4-BE49-F238E27FC236}">
                <a16:creationId xmlns:a16="http://schemas.microsoft.com/office/drawing/2014/main" id="{9E325BF2-6452-4163-8267-624D1CF28958}"/>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32BD2D04-605D-41FC-B15C-BEB42B17D10F}"/>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414752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51DA06E-3C5E-4623-9A34-307DE3217EB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63C58432-4F32-4322-A030-B81C99F9CB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145CEC93-8BE7-4243-83E1-1F92D53A08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46858F9A-3701-4D5C-B9C4-E88225AA1DE6}"/>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51E4099C-CD39-4FB1-89E2-9F01A88DFFBF}"/>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B0C0F50-A451-4B80-BC43-E03ED26E4DC9}"/>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4145383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57A80D7-A796-485B-A666-F51F8913E54A}"/>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9D1CE7D0-C184-4819-A3AE-6ED3666FD92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CD2953DE-289C-42BE-A40C-27580297C16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18518020-F4B5-46BD-982E-8EDE4A56F044}"/>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6" name="页脚占位符 5">
            <a:extLst>
              <a:ext uri="{FF2B5EF4-FFF2-40B4-BE49-F238E27FC236}">
                <a16:creationId xmlns:a16="http://schemas.microsoft.com/office/drawing/2014/main" id="{B9B98F5F-2611-4D23-9E5B-C17BB1A67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0501570-4AA0-4B56-82A5-AB7EB07B94EF}"/>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2634977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9E69649-8CE6-4410-91A6-C6F020BD19E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8703490E-1DF1-4263-950B-C84CF753FD11}"/>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22DDA98-2474-4042-A1B0-798F2390D982}"/>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B1437DBE-29B4-4609-A332-3572A6D659D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383181B1-0C0F-43D9-B90C-0AF103FFC230}"/>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1428429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0629991-BC69-4E6F-947E-22C3CD8AB21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50501068-ABA9-44F0-8F9C-854BA9F1F3EE}"/>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824A5A4-84DC-4685-94FA-8A0F939528D8}"/>
              </a:ext>
            </a:extLst>
          </p:cNvPr>
          <p:cNvSpPr>
            <a:spLocks noGrp="1"/>
          </p:cNvSpPr>
          <p:nvPr>
            <p:ph type="dt" sz="half" idx="10"/>
          </p:nvPr>
        </p:nvSpPr>
        <p:spPr/>
        <p:txBody>
          <a:body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285A5EFF-E63C-4580-8A46-6D58400D674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58A3667-5595-49EC-8833-8B3116C11302}"/>
              </a:ext>
            </a:extLst>
          </p:cNvPr>
          <p:cNvSpPr>
            <a:spLocks noGrp="1"/>
          </p:cNvSpPr>
          <p:nvPr>
            <p:ph type="sldNum" sz="quarter" idx="12"/>
          </p:nvPr>
        </p:nvSpPr>
        <p:spPr/>
        <p:txBody>
          <a:body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3920647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10" name="矩形 9"/>
          <p:cNvSpPr/>
          <p:nvPr userDrawn="1"/>
        </p:nvSpPr>
        <p:spPr>
          <a:xfrm>
            <a:off x="2208235" y="343489"/>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日期占位符 3"/>
          <p:cNvSpPr>
            <a:spLocks noGrp="1"/>
          </p:cNvSpPr>
          <p:nvPr>
            <p:ph type="dt" sz="half" idx="10"/>
          </p:nvPr>
        </p:nvSpPr>
        <p:spPr>
          <a:xfrm>
            <a:off x="609600" y="6453336"/>
            <a:ext cx="2844800" cy="365125"/>
          </a:xfrm>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a:xfrm>
            <a:off x="4165600" y="6433850"/>
            <a:ext cx="3860800" cy="365125"/>
          </a:xfrm>
        </p:spPr>
        <p:txBody>
          <a:bodyPr/>
          <a:lstStyle/>
          <a:p>
            <a:endParaRPr lang="zh-CN" altLang="en-US" dirty="0"/>
          </a:p>
        </p:txBody>
      </p:sp>
      <p:sp>
        <p:nvSpPr>
          <p:cNvPr id="6" name="灯片编号占位符 5"/>
          <p:cNvSpPr>
            <a:spLocks noGrp="1"/>
          </p:cNvSpPr>
          <p:nvPr>
            <p:ph type="sldNum" sz="quarter" idx="12"/>
          </p:nvPr>
        </p:nvSpPr>
        <p:spPr>
          <a:xfrm>
            <a:off x="8737600" y="6433850"/>
            <a:ext cx="2844800" cy="365125"/>
          </a:xfrm>
        </p:spPr>
        <p:txBody>
          <a:bodyPr/>
          <a:lstStyle/>
          <a:p>
            <a:pPr>
              <a:defRPr/>
            </a:pPr>
            <a:r>
              <a:rPr lang="zh-CN" altLang="en-US"/>
              <a:t>Page  </a:t>
            </a:r>
            <a:fld id="{24A3AEF5-5C78-4DE7-B051-D3313D61EC6F}" type="slidenum">
              <a:rPr lang="zh-CN" altLang="en-US" smtClean="0"/>
              <a:t>‹#›</a:t>
            </a:fld>
            <a:endParaRPr lang="en-US" sz="2400" b="0"/>
          </a:p>
        </p:txBody>
      </p:sp>
      <p:sp>
        <p:nvSpPr>
          <p:cNvPr id="7" name="矩形 6"/>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800" dirty="0"/>
          </a:p>
        </p:txBody>
      </p:sp>
      <p:sp>
        <p:nvSpPr>
          <p:cNvPr id="8" name="矩形 7"/>
          <p:cNvSpPr/>
          <p:nvPr userDrawn="1"/>
        </p:nvSpPr>
        <p:spPr>
          <a:xfrm>
            <a:off x="0" y="340618"/>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9" name="图片 8"/>
          <p:cNvPicPr>
            <a:picLocks noChangeAspect="1"/>
          </p:cNvPicPr>
          <p:nvPr userDrawn="1"/>
        </p:nvPicPr>
        <p:blipFill>
          <a:blip r:embed="rId2" cstate="screen"/>
          <a:stretch>
            <a:fillRect/>
          </a:stretch>
        </p:blipFill>
        <p:spPr>
          <a:xfrm>
            <a:off x="675744" y="145437"/>
            <a:ext cx="1604211" cy="445223"/>
          </a:xfrm>
          <a:prstGeom prst="rect">
            <a:avLst/>
          </a:prstGeom>
        </p:spPr>
      </p:pic>
      <p:sp>
        <p:nvSpPr>
          <p:cNvPr id="12" name="标题 1"/>
          <p:cNvSpPr txBox="1"/>
          <p:nvPr userDrawn="1"/>
        </p:nvSpPr>
        <p:spPr>
          <a:xfrm>
            <a:off x="9390877" y="6430986"/>
            <a:ext cx="2675249" cy="40840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21917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333" i="0" dirty="0">
                <a:solidFill>
                  <a:schemeClr val="bg1"/>
                </a:solidFill>
                <a:latin typeface="黑体" panose="02010609060101010101" pitchFamily="49" charset="-122"/>
                <a:ea typeface="黑体" panose="02010609060101010101" pitchFamily="49" charset="-122"/>
              </a:rPr>
              <a:t>品质改变世界</a:t>
            </a:r>
            <a:br>
              <a:rPr lang="en-US" altLang="zh-CN" sz="1333" i="0" dirty="0">
                <a:solidFill>
                  <a:schemeClr val="bg1"/>
                </a:solidFill>
                <a:latin typeface="黑体" panose="02010609060101010101" pitchFamily="49" charset="-122"/>
                <a:ea typeface="黑体" panose="02010609060101010101" pitchFamily="49" charset="-122"/>
              </a:rPr>
            </a:br>
            <a:r>
              <a:rPr lang="en-US" altLang="zh-CN" sz="1067" b="1" i="0" dirty="0">
                <a:solidFill>
                  <a:schemeClr val="bg1"/>
                </a:solidFill>
                <a:latin typeface="黑体" panose="02010609060101010101" pitchFamily="49" charset="-122"/>
                <a:ea typeface="黑体" panose="02010609060101010101" pitchFamily="49" charset="-122"/>
              </a:rPr>
              <a:t>QUALITY   CHANGES   THE  WORLD</a:t>
            </a:r>
            <a:endParaRPr lang="zh-CN" altLang="en-US" sz="1067" b="1" i="0" dirty="0">
              <a:solidFill>
                <a:schemeClr val="bg1"/>
              </a:solidFill>
              <a:latin typeface="黑体" panose="02010609060101010101" pitchFamily="49" charset="-122"/>
              <a:ea typeface="黑体" panose="02010609060101010101" pitchFamily="49" charset="-122"/>
            </a:endParaRPr>
          </a:p>
        </p:txBody>
      </p:sp>
      <p:sp>
        <p:nvSpPr>
          <p:cNvPr id="14" name="矩形 13"/>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1" name="组合 47"/>
          <p:cNvGrpSpPr/>
          <p:nvPr userDrawn="1"/>
        </p:nvGrpSpPr>
        <p:grpSpPr>
          <a:xfrm>
            <a:off x="902866" y="794005"/>
            <a:ext cx="220980" cy="191263"/>
            <a:chOff x="0" y="0"/>
            <a:chExt cx="185199" cy="193613"/>
          </a:xfrm>
        </p:grpSpPr>
        <p:sp>
          <p:nvSpPr>
            <p:cNvPr id="13" name="矩形 31"/>
            <p:cNvSpPr/>
            <p:nvPr/>
          </p:nvSpPr>
          <p:spPr>
            <a:xfrm>
              <a:off x="-1" y="-1"/>
              <a:ext cx="152164" cy="161881"/>
            </a:xfrm>
            <a:prstGeom prst="rect">
              <a:avLst/>
            </a:prstGeom>
            <a:noFill/>
            <a:ln w="19050" cap="flat">
              <a:solidFill>
                <a:srgbClr val="808080"/>
              </a:solidFill>
              <a:prstDash val="solid"/>
              <a:miter lim="8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2160">
                <a:latin typeface="微软雅黑" panose="020B0503020204020204" pitchFamily="34" charset="-122"/>
                <a:ea typeface="微软雅黑" panose="020B0503020204020204" pitchFamily="34" charset="-122"/>
              </a:endParaRPr>
            </a:p>
          </p:txBody>
        </p:sp>
        <p:sp>
          <p:nvSpPr>
            <p:cNvPr id="15" name="矩形 32"/>
            <p:cNvSpPr/>
            <p:nvPr/>
          </p:nvSpPr>
          <p:spPr>
            <a:xfrm>
              <a:off x="33036" y="31733"/>
              <a:ext cx="152164" cy="161881"/>
            </a:xfrm>
            <a:prstGeom prst="rect">
              <a:avLst/>
            </a:prstGeom>
            <a:gradFill flip="none" rotWithShape="1">
              <a:gsLst>
                <a:gs pos="0">
                  <a:srgbClr val="BC000D"/>
                </a:gs>
                <a:gs pos="100000">
                  <a:srgbClr val="FF0517"/>
                </a:gs>
              </a:gsLst>
              <a:lin ang="18900000" scaled="0"/>
            </a:gradFill>
            <a:ln w="12700" cap="flat">
              <a:noFill/>
              <a:miter lim="4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2160">
                <a:latin typeface="微软雅黑" panose="020B0503020204020204" pitchFamily="34" charset="-122"/>
                <a:ea typeface="微软雅黑" panose="020B0503020204020204" pitchFamily="34" charset="-122"/>
              </a:endParaRPr>
            </a:p>
          </p:txBody>
        </p:sp>
      </p:grpSp>
      <p:sp>
        <p:nvSpPr>
          <p:cNvPr id="30" name="文本框 29"/>
          <p:cNvSpPr txBox="1"/>
          <p:nvPr userDrawn="1"/>
        </p:nvSpPr>
        <p:spPr>
          <a:xfrm>
            <a:off x="1295467" y="794006"/>
            <a:ext cx="6720747" cy="584775"/>
          </a:xfrm>
          <a:prstGeom prst="rect">
            <a:avLst/>
          </a:prstGeom>
          <a:solidFill>
            <a:srgbClr val="FF0000"/>
          </a:solidFill>
        </p:spPr>
        <p:txBody>
          <a:bodyPr wrap="square" rtlCol="0">
            <a:spAutoFit/>
          </a:bodyPr>
          <a:lstStyle/>
          <a:p>
            <a:endParaRPr sz="3200" i="0">
              <a:latin typeface="Times New Roman" panose="02020603050405020304" pitchFamily="18" charset="0"/>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41880923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矩形 7"/>
          <p:cNvSpPr/>
          <p:nvPr userDrawn="1"/>
        </p:nvSpPr>
        <p:spPr>
          <a:xfrm>
            <a:off x="0" y="340618"/>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9" name="图片 8"/>
          <p:cNvPicPr>
            <a:picLocks noChangeAspect="1"/>
          </p:cNvPicPr>
          <p:nvPr userDrawn="1"/>
        </p:nvPicPr>
        <p:blipFill>
          <a:blip r:embed="rId2" cstate="screen"/>
          <a:stretch>
            <a:fillRect/>
          </a:stretch>
        </p:blipFill>
        <p:spPr>
          <a:xfrm>
            <a:off x="675744" y="145437"/>
            <a:ext cx="1604211" cy="445223"/>
          </a:xfrm>
          <a:prstGeom prst="rect">
            <a:avLst/>
          </a:prstGeom>
        </p:spPr>
      </p:pic>
      <p:sp>
        <p:nvSpPr>
          <p:cNvPr id="10" name="矩形 9"/>
          <p:cNvSpPr/>
          <p:nvPr userDrawn="1"/>
        </p:nvSpPr>
        <p:spPr>
          <a:xfrm>
            <a:off x="2208235" y="343489"/>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800" dirty="0"/>
          </a:p>
        </p:txBody>
      </p:sp>
      <p:sp>
        <p:nvSpPr>
          <p:cNvPr id="16" name="标题 1"/>
          <p:cNvSpPr txBox="1"/>
          <p:nvPr userDrawn="1"/>
        </p:nvSpPr>
        <p:spPr>
          <a:xfrm>
            <a:off x="9390877" y="6430986"/>
            <a:ext cx="2675249" cy="40840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21917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333" i="0" dirty="0">
                <a:solidFill>
                  <a:schemeClr val="bg1"/>
                </a:solidFill>
                <a:latin typeface="黑体" panose="02010609060101010101" pitchFamily="49" charset="-122"/>
                <a:ea typeface="黑体" panose="02010609060101010101" pitchFamily="49" charset="-122"/>
              </a:rPr>
              <a:t>品质改变世界</a:t>
            </a:r>
            <a:br>
              <a:rPr lang="en-US" altLang="zh-CN" sz="1333" i="0" dirty="0">
                <a:solidFill>
                  <a:schemeClr val="bg1"/>
                </a:solidFill>
                <a:latin typeface="黑体" panose="02010609060101010101" pitchFamily="49" charset="-122"/>
                <a:ea typeface="黑体" panose="02010609060101010101" pitchFamily="49" charset="-122"/>
              </a:rPr>
            </a:br>
            <a:r>
              <a:rPr lang="en-US" altLang="zh-CN" sz="1067" b="1" i="0" dirty="0">
                <a:solidFill>
                  <a:schemeClr val="bg1"/>
                </a:solidFill>
                <a:latin typeface="黑体" panose="02010609060101010101" pitchFamily="49" charset="-122"/>
                <a:ea typeface="黑体" panose="02010609060101010101" pitchFamily="49" charset="-122"/>
              </a:rPr>
              <a:t>QUALITY   CHANGES   THE  WORLD</a:t>
            </a:r>
            <a:endParaRPr lang="zh-CN" altLang="en-US" sz="1067"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8844566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3"/>
            <a:ext cx="10363200" cy="1362076"/>
          </a:xfrm>
        </p:spPr>
        <p:txBody>
          <a:bodyPr anchor="t"/>
          <a:lstStyle>
            <a:lvl1pPr algn="l">
              <a:defRPr sz="5333"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zh-CN" altLang="en-US"/>
              <a:t>单击此处编辑母版文本样式</a:t>
            </a:r>
          </a:p>
        </p:txBody>
      </p:sp>
      <p:sp>
        <p:nvSpPr>
          <p:cNvPr id="8" name="矩形 7"/>
          <p:cNvSpPr/>
          <p:nvPr userDrawn="1"/>
        </p:nvSpPr>
        <p:spPr>
          <a:xfrm>
            <a:off x="0" y="340618"/>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9" name="图片 8"/>
          <p:cNvPicPr>
            <a:picLocks noChangeAspect="1"/>
          </p:cNvPicPr>
          <p:nvPr userDrawn="1"/>
        </p:nvPicPr>
        <p:blipFill>
          <a:blip r:embed="rId2" cstate="screen"/>
          <a:stretch>
            <a:fillRect/>
          </a:stretch>
        </p:blipFill>
        <p:spPr>
          <a:xfrm>
            <a:off x="675744" y="145437"/>
            <a:ext cx="1604211" cy="445223"/>
          </a:xfrm>
          <a:prstGeom prst="rect">
            <a:avLst/>
          </a:prstGeom>
        </p:spPr>
      </p:pic>
      <p:sp>
        <p:nvSpPr>
          <p:cNvPr id="10" name="矩形 9"/>
          <p:cNvSpPr/>
          <p:nvPr userDrawn="1"/>
        </p:nvSpPr>
        <p:spPr>
          <a:xfrm>
            <a:off x="2208235" y="343489"/>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5" name="矩形 14"/>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800" dirty="0"/>
          </a:p>
        </p:txBody>
      </p:sp>
      <p:sp>
        <p:nvSpPr>
          <p:cNvPr id="16" name="标题 1"/>
          <p:cNvSpPr txBox="1"/>
          <p:nvPr userDrawn="1"/>
        </p:nvSpPr>
        <p:spPr>
          <a:xfrm>
            <a:off x="9390877" y="6430986"/>
            <a:ext cx="2675249" cy="40840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21917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333" i="0" dirty="0">
                <a:solidFill>
                  <a:schemeClr val="bg1"/>
                </a:solidFill>
                <a:latin typeface="黑体" panose="02010609060101010101" pitchFamily="49" charset="-122"/>
                <a:ea typeface="黑体" panose="02010609060101010101" pitchFamily="49" charset="-122"/>
              </a:rPr>
              <a:t>品质改变世界</a:t>
            </a:r>
            <a:br>
              <a:rPr lang="en-US" altLang="zh-CN" sz="1333" i="0" dirty="0">
                <a:solidFill>
                  <a:schemeClr val="bg1"/>
                </a:solidFill>
                <a:latin typeface="黑体" panose="02010609060101010101" pitchFamily="49" charset="-122"/>
                <a:ea typeface="黑体" panose="02010609060101010101" pitchFamily="49" charset="-122"/>
              </a:rPr>
            </a:br>
            <a:r>
              <a:rPr lang="en-US" altLang="zh-CN" sz="1067" b="1" i="0" dirty="0">
                <a:solidFill>
                  <a:schemeClr val="bg1"/>
                </a:solidFill>
                <a:latin typeface="黑体" panose="02010609060101010101" pitchFamily="49" charset="-122"/>
                <a:ea typeface="黑体" panose="02010609060101010101" pitchFamily="49" charset="-122"/>
              </a:rPr>
              <a:t>QUALITY   CHANGES   THE  WORLD</a:t>
            </a:r>
            <a:endParaRPr lang="zh-CN" altLang="en-US" sz="1067" b="1" i="0" dirty="0">
              <a:solidFill>
                <a:schemeClr val="bg1"/>
              </a:solidFill>
              <a:latin typeface="黑体" panose="02010609060101010101" pitchFamily="49" charset="-122"/>
              <a:ea typeface="黑体" panose="02010609060101010101" pitchFamily="49" charset="-122"/>
            </a:endParaRPr>
          </a:p>
        </p:txBody>
      </p:sp>
      <p:sp>
        <p:nvSpPr>
          <p:cNvPr id="17" name="矩形 16"/>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14344176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333501"/>
            <a:ext cx="5384800" cy="37719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333501"/>
            <a:ext cx="5384800" cy="37719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矩形 8"/>
          <p:cNvSpPr/>
          <p:nvPr userDrawn="1"/>
        </p:nvSpPr>
        <p:spPr>
          <a:xfrm>
            <a:off x="0" y="340618"/>
            <a:ext cx="669365" cy="5773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pic>
        <p:nvPicPr>
          <p:cNvPr id="10" name="图片 9"/>
          <p:cNvPicPr>
            <a:picLocks noChangeAspect="1"/>
          </p:cNvPicPr>
          <p:nvPr userDrawn="1"/>
        </p:nvPicPr>
        <p:blipFill>
          <a:blip r:embed="rId2" cstate="screen"/>
          <a:stretch>
            <a:fillRect/>
          </a:stretch>
        </p:blipFill>
        <p:spPr>
          <a:xfrm>
            <a:off x="675744" y="145437"/>
            <a:ext cx="1604211" cy="445223"/>
          </a:xfrm>
          <a:prstGeom prst="rect">
            <a:avLst/>
          </a:prstGeom>
        </p:spPr>
      </p:pic>
      <p:sp>
        <p:nvSpPr>
          <p:cNvPr id="11" name="矩形 10"/>
          <p:cNvSpPr/>
          <p:nvPr userDrawn="1"/>
        </p:nvSpPr>
        <p:spPr>
          <a:xfrm>
            <a:off x="2208235" y="343489"/>
            <a:ext cx="9984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6" name="矩形 15"/>
          <p:cNvSpPr/>
          <p:nvPr userDrawn="1"/>
        </p:nvSpPr>
        <p:spPr>
          <a:xfrm>
            <a:off x="9295884" y="6446389"/>
            <a:ext cx="2880000" cy="40019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endParaRPr lang="zh-CN" altLang="en-US" sz="1800" dirty="0"/>
          </a:p>
        </p:txBody>
      </p:sp>
      <p:sp>
        <p:nvSpPr>
          <p:cNvPr id="17" name="标题 1"/>
          <p:cNvSpPr txBox="1"/>
          <p:nvPr userDrawn="1"/>
        </p:nvSpPr>
        <p:spPr>
          <a:xfrm>
            <a:off x="9390877" y="6430986"/>
            <a:ext cx="2675249" cy="408409"/>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pPr marL="0" marR="0" indent="0" algn="dist" defTabSz="1219170" rtl="0" eaLnBrk="1" fontAlgn="base" latinLnBrk="0" hangingPunct="1">
              <a:lnSpc>
                <a:spcPct val="90000"/>
              </a:lnSpc>
              <a:spcBef>
                <a:spcPct val="0"/>
              </a:spcBef>
              <a:spcAft>
                <a:spcPct val="0"/>
              </a:spcAft>
              <a:buClrTx/>
              <a:buSzTx/>
              <a:buFont typeface="Arial" panose="020B0604020202020204" pitchFamily="34" charset="0"/>
              <a:buNone/>
              <a:defRPr/>
            </a:pPr>
            <a:r>
              <a:rPr lang="zh-CN" altLang="en-US" sz="1333" i="0" dirty="0">
                <a:solidFill>
                  <a:schemeClr val="bg1"/>
                </a:solidFill>
                <a:latin typeface="黑体" panose="02010609060101010101" pitchFamily="49" charset="-122"/>
                <a:ea typeface="黑体" panose="02010609060101010101" pitchFamily="49" charset="-122"/>
              </a:rPr>
              <a:t>品质改变世界</a:t>
            </a:r>
            <a:br>
              <a:rPr lang="en-US" altLang="zh-CN" sz="1333" i="0" dirty="0">
                <a:solidFill>
                  <a:schemeClr val="bg1"/>
                </a:solidFill>
                <a:latin typeface="黑体" panose="02010609060101010101" pitchFamily="49" charset="-122"/>
                <a:ea typeface="黑体" panose="02010609060101010101" pitchFamily="49" charset="-122"/>
              </a:rPr>
            </a:br>
            <a:r>
              <a:rPr lang="en-US" altLang="zh-CN" sz="1067" b="1" i="0" dirty="0">
                <a:solidFill>
                  <a:schemeClr val="bg1"/>
                </a:solidFill>
                <a:latin typeface="黑体" panose="02010609060101010101" pitchFamily="49" charset="-122"/>
                <a:ea typeface="黑体" panose="02010609060101010101" pitchFamily="49" charset="-122"/>
              </a:rPr>
              <a:t>QUALITY   CHANGES   THE  WORLD</a:t>
            </a:r>
            <a:endParaRPr lang="zh-CN" altLang="en-US" sz="1067" b="1" i="0" dirty="0">
              <a:solidFill>
                <a:schemeClr val="bg1"/>
              </a:solidFill>
              <a:latin typeface="黑体" panose="02010609060101010101" pitchFamily="49" charset="-122"/>
              <a:ea typeface="黑体" panose="02010609060101010101" pitchFamily="49" charset="-122"/>
            </a:endParaRPr>
          </a:p>
        </p:txBody>
      </p:sp>
      <p:sp>
        <p:nvSpPr>
          <p:cNvPr id="18" name="矩形 17"/>
          <p:cNvSpPr/>
          <p:nvPr userDrawn="1"/>
        </p:nvSpPr>
        <p:spPr>
          <a:xfrm>
            <a:off x="0" y="6398474"/>
            <a:ext cx="12192000" cy="5486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17209757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9"/>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5"/>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73" y="1535115"/>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zh-CN" altLang="en-US"/>
              <a:t>单击此处编辑母版文本样式</a:t>
            </a:r>
          </a:p>
        </p:txBody>
      </p:sp>
      <p:sp>
        <p:nvSpPr>
          <p:cNvPr id="6" name="内容占位符 5"/>
          <p:cNvSpPr>
            <a:spLocks noGrp="1"/>
          </p:cNvSpPr>
          <p:nvPr>
            <p:ph sz="quarter" idx="4"/>
          </p:nvPr>
        </p:nvSpPr>
        <p:spPr>
          <a:xfrm>
            <a:off x="6193373"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pPr>
              <a:defRPr/>
            </a:pPr>
            <a:r>
              <a:rPr lang="zh-CN" altLang="en-US"/>
              <a:t>Page  </a:t>
            </a:r>
            <a:fld id="{BFEC90CA-2B8E-4300-AB7A-EE9CB3534AAF}" type="slidenum">
              <a:rPr lang="zh-CN" altLang="en-US" smtClean="0"/>
              <a:t>‹#›</a:t>
            </a:fld>
            <a:endParaRPr lang="en-US" sz="2400" b="0"/>
          </a:p>
        </p:txBody>
      </p:sp>
    </p:spTree>
    <p:extLst>
      <p:ext uri="{BB962C8B-B14F-4D97-AF65-F5344CB8AC3E}">
        <p14:creationId xmlns:p14="http://schemas.microsoft.com/office/powerpoint/2010/main" val="9660697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pPr>
              <a:defRPr/>
            </a:pPr>
            <a:r>
              <a:rPr lang="zh-CN" altLang="en-US"/>
              <a:t>Page  </a:t>
            </a:r>
            <a:fld id="{EC3B684E-2422-4B56-BC94-ADFB85F56457}" type="slidenum">
              <a:rPr lang="zh-CN" altLang="en-US" smtClean="0"/>
              <a:t>‹#›</a:t>
            </a:fld>
            <a:endParaRPr lang="en-US" sz="2400" b="0"/>
          </a:p>
        </p:txBody>
      </p:sp>
    </p:spTree>
    <p:extLst>
      <p:ext uri="{BB962C8B-B14F-4D97-AF65-F5344CB8AC3E}">
        <p14:creationId xmlns:p14="http://schemas.microsoft.com/office/powerpoint/2010/main" val="1973271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pPr>
              <a:defRPr/>
            </a:pPr>
            <a:r>
              <a:rPr lang="zh-CN" altLang="en-US"/>
              <a:t>Page  </a:t>
            </a:r>
            <a:fld id="{14F10515-608A-433A-9E23-591C67923013}" type="slidenum">
              <a:rPr lang="zh-CN" altLang="en-US" smtClean="0"/>
              <a:t>‹#›</a:t>
            </a:fld>
            <a:endParaRPr lang="en-US" sz="2400" b="0"/>
          </a:p>
        </p:txBody>
      </p:sp>
    </p:spTree>
    <p:extLst>
      <p:ext uri="{BB962C8B-B14F-4D97-AF65-F5344CB8AC3E}">
        <p14:creationId xmlns:p14="http://schemas.microsoft.com/office/powerpoint/2010/main" val="2003410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6" y="273052"/>
            <a:ext cx="4011084" cy="1162051"/>
          </a:xfrm>
        </p:spPr>
        <p:txBody>
          <a:bodyPr anchor="b"/>
          <a:lstStyle>
            <a:lvl1pPr algn="l">
              <a:defRPr sz="2667" b="1"/>
            </a:lvl1pPr>
          </a:lstStyle>
          <a:p>
            <a:r>
              <a:rPr lang="zh-CN" altLang="en-US"/>
              <a:t>单击此处编辑母版标题样式</a:t>
            </a:r>
          </a:p>
        </p:txBody>
      </p:sp>
      <p:sp>
        <p:nvSpPr>
          <p:cNvPr id="3" name="内容占位符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6" y="1435103"/>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3691E52B-479A-4F6D-AAFB-21602456FE7C}" type="slidenum">
              <a:rPr lang="zh-CN" altLang="en-US" smtClean="0"/>
              <a:t>‹#›</a:t>
            </a:fld>
            <a:endParaRPr lang="en-US" sz="2400" b="0"/>
          </a:p>
        </p:txBody>
      </p:sp>
    </p:spTree>
    <p:extLst>
      <p:ext uri="{BB962C8B-B14F-4D97-AF65-F5344CB8AC3E}">
        <p14:creationId xmlns:p14="http://schemas.microsoft.com/office/powerpoint/2010/main" val="34364863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9"/>
          </a:xfrm>
        </p:spPr>
        <p:txBody>
          <a:bodyPr anchor="b"/>
          <a:lstStyle>
            <a:lvl1pPr algn="l">
              <a:defRPr sz="2667"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zh-CN" altLang="en-US"/>
          </a:p>
        </p:txBody>
      </p:sp>
      <p:sp>
        <p:nvSpPr>
          <p:cNvPr id="4" name="文本占位符 3"/>
          <p:cNvSpPr>
            <a:spLocks noGrp="1"/>
          </p:cNvSpPr>
          <p:nvPr>
            <p:ph type="body" sz="half" idx="2"/>
          </p:nvPr>
        </p:nvSpPr>
        <p:spPr>
          <a:xfrm>
            <a:off x="2389717" y="5367339"/>
            <a:ext cx="7315200" cy="804861"/>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53A15B7E-31AC-4A85-9182-060961B515B3}" type="slidenum">
              <a:rPr lang="zh-CN" altLang="en-US" smtClean="0"/>
              <a:t>‹#›</a:t>
            </a:fld>
            <a:endParaRPr lang="en-US" sz="2400" b="0"/>
          </a:p>
        </p:txBody>
      </p:sp>
    </p:spTree>
    <p:extLst>
      <p:ext uri="{BB962C8B-B14F-4D97-AF65-F5344CB8AC3E}">
        <p14:creationId xmlns:p14="http://schemas.microsoft.com/office/powerpoint/2010/main" val="34339742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C31F9880-98E3-4661-B62E-7B01A5B6C130}" type="slidenum">
              <a:rPr lang="zh-CN" altLang="en-US" smtClean="0"/>
              <a:t>‹#›</a:t>
            </a:fld>
            <a:endParaRPr lang="en-US" sz="2400" b="0"/>
          </a:p>
        </p:txBody>
      </p:sp>
    </p:spTree>
    <p:extLst>
      <p:ext uri="{BB962C8B-B14F-4D97-AF65-F5344CB8AC3E}">
        <p14:creationId xmlns:p14="http://schemas.microsoft.com/office/powerpoint/2010/main" val="42688589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28600"/>
            <a:ext cx="2743200" cy="48768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28600"/>
            <a:ext cx="8026400" cy="48768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8CFE8EEF-D915-43BB-9781-6F2200AEBA23}" type="slidenum">
              <a:rPr lang="zh-CN" altLang="en-US" smtClean="0"/>
              <a:t>‹#›</a:t>
            </a:fld>
            <a:endParaRPr lang="en-US" sz="2400" b="0"/>
          </a:p>
        </p:txBody>
      </p:sp>
    </p:spTree>
    <p:extLst>
      <p:ext uri="{BB962C8B-B14F-4D97-AF65-F5344CB8AC3E}">
        <p14:creationId xmlns:p14="http://schemas.microsoft.com/office/powerpoint/2010/main" val="15631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741252A1-226D-44B5-A085-2603589817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AF12168-8EC4-49C6-9D67-32C170FEBA6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A567382-1812-4CB0-8F50-A255CB0DBF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F4A51C-B7B7-45A8-B025-C4881D4CA036}" type="datetimeFigureOut">
              <a:rPr lang="zh-CN" altLang="en-US" smtClean="0"/>
              <a:t>2021/8/23</a:t>
            </a:fld>
            <a:endParaRPr lang="zh-CN" altLang="en-US"/>
          </a:p>
        </p:txBody>
      </p:sp>
      <p:sp>
        <p:nvSpPr>
          <p:cNvPr id="5" name="页脚占位符 4">
            <a:extLst>
              <a:ext uri="{FF2B5EF4-FFF2-40B4-BE49-F238E27FC236}">
                <a16:creationId xmlns:a16="http://schemas.microsoft.com/office/drawing/2014/main" id="{34ADB420-A815-4311-AFB7-E42CD415F1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F4206728-B355-491B-B4E4-9CBB5E9E3D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D19E6-1044-47FB-B17E-5B5BB42C3EB0}" type="slidenum">
              <a:rPr lang="zh-CN" altLang="en-US" smtClean="0"/>
              <a:t>‹#›</a:t>
            </a:fld>
            <a:endParaRPr lang="zh-CN" altLang="en-US"/>
          </a:p>
        </p:txBody>
      </p:sp>
    </p:spTree>
    <p:extLst>
      <p:ext uri="{BB962C8B-B14F-4D97-AF65-F5344CB8AC3E}">
        <p14:creationId xmlns:p14="http://schemas.microsoft.com/office/powerpoint/2010/main" val="6153156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395FF513-780D-4955-8382-136458F5185D}" type="datetimeFigureOut">
              <a:rPr lang="zh-CN" altLang="en-US" smtClean="0"/>
              <a:t>2021/8/23</a:t>
            </a:fld>
            <a:endParaRPr lang="zh-CN" altLang="en-US"/>
          </a:p>
        </p:txBody>
      </p:sp>
      <p:sp>
        <p:nvSpPr>
          <p:cNvPr id="5" name="页脚占位符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a:defRPr/>
            </a:pPr>
            <a:r>
              <a:rPr lang="zh-CN" altLang="en-US"/>
              <a:t>Page  </a:t>
            </a:r>
            <a:fld id="{AF40F152-5501-4FC2-B955-87D63B7C38E3}" type="slidenum">
              <a:rPr lang="zh-CN" altLang="en-US" smtClean="0"/>
              <a:t>‹#›</a:t>
            </a:fld>
            <a:endParaRPr lang="en-US"/>
          </a:p>
        </p:txBody>
      </p:sp>
      <p:grpSp>
        <p:nvGrpSpPr>
          <p:cNvPr id="7" name="组合 6"/>
          <p:cNvGrpSpPr/>
          <p:nvPr/>
        </p:nvGrpSpPr>
        <p:grpSpPr>
          <a:xfrm>
            <a:off x="2" y="149209"/>
            <a:ext cx="12192001" cy="793750"/>
            <a:chOff x="0" y="124340"/>
            <a:chExt cx="9144001" cy="661458"/>
          </a:xfrm>
        </p:grpSpPr>
        <p:pic>
          <p:nvPicPr>
            <p:cNvPr id="8" name="Picture 5" descr="D:\Backup\桌面\未标题-2.jpg"/>
            <p:cNvPicPr>
              <a:picLocks noChangeAspect="1" noChangeArrowheads="1"/>
            </p:cNvPicPr>
            <p:nvPr/>
          </p:nvPicPr>
          <p:blipFill>
            <a:blip r:embed="rId14" cstate="print"/>
            <a:srcRect/>
            <a:stretch>
              <a:fillRect/>
            </a:stretch>
          </p:blipFill>
          <p:spPr bwMode="auto">
            <a:xfrm>
              <a:off x="2144714" y="302935"/>
              <a:ext cx="6999287" cy="218281"/>
            </a:xfrm>
            <a:prstGeom prst="rect">
              <a:avLst/>
            </a:prstGeom>
            <a:solidFill>
              <a:srgbClr val="EDEDED"/>
            </a:solidFill>
            <a:ln w="9525">
              <a:noFill/>
              <a:miter lim="800000"/>
              <a:headEnd/>
              <a:tailEnd/>
            </a:ln>
          </p:spPr>
        </p:pic>
        <p:sp>
          <p:nvSpPr>
            <p:cNvPr id="9" name="矩形 5"/>
            <p:cNvSpPr>
              <a:spLocks noChangeArrowheads="1"/>
            </p:cNvSpPr>
            <p:nvPr/>
          </p:nvSpPr>
          <p:spPr bwMode="auto">
            <a:xfrm>
              <a:off x="0" y="298965"/>
              <a:ext cx="585788" cy="218282"/>
            </a:xfrm>
            <a:prstGeom prst="rect">
              <a:avLst/>
            </a:prstGeom>
            <a:gradFill rotWithShape="1">
              <a:gsLst>
                <a:gs pos="0">
                  <a:srgbClr val="C00000"/>
                </a:gs>
                <a:gs pos="50000">
                  <a:srgbClr val="FF0000"/>
                </a:gs>
                <a:gs pos="100000">
                  <a:srgbClr val="C00000"/>
                </a:gs>
              </a:gsLst>
              <a:lin ang="5400000" scaled="1"/>
            </a:gradFill>
            <a:ln w="9525">
              <a:noFill/>
              <a:miter lim="800000"/>
            </a:ln>
          </p:spPr>
          <p:txBody>
            <a:bodyPr lIns="185166" tIns="92583" rIns="185166" bIns="92583"/>
            <a:lstStyle/>
            <a:p>
              <a:pPr>
                <a:buFont typeface="Arial" panose="020B0604020202020204" pitchFamily="34" charset="0"/>
                <a:buNone/>
                <a:defRPr/>
              </a:pPr>
              <a:endParaRPr lang="zh-CN" altLang="zh-CN" sz="2400">
                <a:solidFill>
                  <a:srgbClr val="000000"/>
                </a:solidFill>
                <a:latin typeface="Arial" panose="020B0604020202020204" pitchFamily="34" charset="0"/>
                <a:ea typeface="华文细黑" panose="02010600040101010101" pitchFamily="2" charset="-122"/>
                <a:sym typeface="Arial" panose="020B0604020202020204" pitchFamily="34" charset="0"/>
              </a:endParaRPr>
            </a:p>
          </p:txBody>
        </p:sp>
        <p:pic>
          <p:nvPicPr>
            <p:cNvPr id="10" name="Picture 2"/>
            <p:cNvPicPr>
              <a:picLocks noChangeAspect="1" noChangeArrowheads="1"/>
            </p:cNvPicPr>
            <p:nvPr/>
          </p:nvPicPr>
          <p:blipFill>
            <a:blip r:embed="rId15" cstate="screen"/>
            <a:srcRect/>
            <a:stretch>
              <a:fillRect/>
            </a:stretch>
          </p:blipFill>
          <p:spPr bwMode="auto">
            <a:xfrm>
              <a:off x="722314" y="283090"/>
              <a:ext cx="1296987" cy="250032"/>
            </a:xfrm>
            <a:prstGeom prst="rect">
              <a:avLst/>
            </a:prstGeom>
            <a:noFill/>
            <a:ln w="9525">
              <a:noFill/>
              <a:miter lim="800000"/>
              <a:headEnd/>
              <a:tailEnd/>
            </a:ln>
          </p:spPr>
        </p:pic>
        <p:pic>
          <p:nvPicPr>
            <p:cNvPr id="11" name="Picture 7" descr="未标题-3"/>
            <p:cNvPicPr>
              <a:picLocks noChangeAspect="1" noChangeArrowheads="1"/>
            </p:cNvPicPr>
            <p:nvPr userDrawn="1"/>
          </p:nvPicPr>
          <p:blipFill>
            <a:blip r:embed="rId16" cstate="screen"/>
            <a:srcRect/>
            <a:stretch>
              <a:fillRect/>
            </a:stretch>
          </p:blipFill>
          <p:spPr bwMode="auto">
            <a:xfrm>
              <a:off x="8245475" y="124340"/>
              <a:ext cx="858838" cy="661458"/>
            </a:xfrm>
            <a:prstGeom prst="rect">
              <a:avLst/>
            </a:prstGeom>
            <a:noFill/>
            <a:ln w="9525">
              <a:noFill/>
              <a:miter lim="800000"/>
              <a:headEnd/>
              <a:tailEnd/>
            </a:ln>
          </p:spPr>
        </p:pic>
        <p:sp>
          <p:nvSpPr>
            <p:cNvPr id="12" name="Text Box 8"/>
            <p:cNvSpPr txBox="1">
              <a:spLocks noChangeArrowheads="1"/>
            </p:cNvSpPr>
            <p:nvPr userDrawn="1"/>
          </p:nvSpPr>
          <p:spPr bwMode="auto">
            <a:xfrm>
              <a:off x="6143625" y="259277"/>
              <a:ext cx="2244725" cy="350470"/>
            </a:xfrm>
            <a:prstGeom prst="rect">
              <a:avLst/>
            </a:prstGeom>
            <a:noFill/>
            <a:ln w="9525">
              <a:noFill/>
              <a:miter lim="800000"/>
            </a:ln>
          </p:spPr>
          <p:txBody>
            <a:bodyPr>
              <a:spAutoFit/>
            </a:bodyPr>
            <a:lstStyle/>
            <a:p>
              <a:pPr algn="ctr">
                <a:buFont typeface="Arial" panose="020B0604020202020204" pitchFamily="34" charset="0"/>
                <a:buNone/>
                <a:defRPr/>
              </a:pPr>
              <a:r>
                <a:rPr lang="zh-CN" altLang="en-US" sz="2133" b="1" i="0" dirty="0">
                  <a:solidFill>
                    <a:srgbClr val="DDDDD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 现 混 凝 土     美</a:t>
              </a:r>
            </a:p>
          </p:txBody>
        </p:sp>
        <p:pic>
          <p:nvPicPr>
            <p:cNvPr id="13" name="图片 11" descr="之副本.png"/>
            <p:cNvPicPr>
              <a:picLocks noChangeAspect="1"/>
            </p:cNvPicPr>
            <p:nvPr userDrawn="1"/>
          </p:nvPicPr>
          <p:blipFill>
            <a:blip r:embed="rId17" cstate="screen"/>
            <a:srcRect/>
            <a:stretch>
              <a:fillRect/>
            </a:stretch>
          </p:blipFill>
          <p:spPr bwMode="auto">
            <a:xfrm>
              <a:off x="7643814" y="124340"/>
              <a:ext cx="331787" cy="466990"/>
            </a:xfrm>
            <a:prstGeom prst="rect">
              <a:avLst/>
            </a:prstGeom>
            <a:noFill/>
            <a:ln w="9525">
              <a:noFill/>
              <a:miter lim="800000"/>
              <a:headEnd/>
              <a:tailEnd/>
            </a:ln>
          </p:spPr>
        </p:pic>
      </p:grpSp>
    </p:spTree>
    <p:extLst>
      <p:ext uri="{BB962C8B-B14F-4D97-AF65-F5344CB8AC3E}">
        <p14:creationId xmlns:p14="http://schemas.microsoft.com/office/powerpoint/2010/main" val="22893523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com&amp;app=2002&amp;size=f9999,10000&amp;q=a80&amp;n=0&amp;g=0n&amp;fmt=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2.xml"/><Relationship Id="rId1" Type="http://schemas.openxmlformats.org/officeDocument/2006/relationships/tags" Target="../tags/tag3.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id="{66A9D106-32B0-4FFC-A53B-C3F2200BCC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2">
            <a:extLst>
              <a:ext uri="{FF2B5EF4-FFF2-40B4-BE49-F238E27FC236}">
                <a16:creationId xmlns:a16="http://schemas.microsoft.com/office/drawing/2014/main" id="{07F163E8-1634-4A4C-8D94-69754F55A700}"/>
              </a:ext>
            </a:extLst>
          </p:cNvPr>
          <p:cNvSpPr txBox="1">
            <a:spLocks noChangeArrowheads="1"/>
          </p:cNvSpPr>
          <p:nvPr/>
        </p:nvSpPr>
        <p:spPr bwMode="auto">
          <a:xfrm>
            <a:off x="1703512" y="2105561"/>
            <a:ext cx="8784976" cy="1323439"/>
          </a:xfrm>
          <a:prstGeom prst="rect">
            <a:avLst/>
          </a:prstGeom>
          <a:solidFill>
            <a:schemeClr val="tx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sz="3600" i="0">
                <a:solidFill>
                  <a:srgbClr val="FFFFFF"/>
                </a:solidFill>
                <a:effectLst>
                  <a:outerShdw blurRad="38100" dist="25400" dir="5400000" rotWithShape="0">
                    <a:srgbClr val="6E747A">
                      <a:alpha val="43000"/>
                    </a:srgbClr>
                  </a:outerShdw>
                </a:effectLst>
                <a:latin typeface="黑体" panose="02010609060101010101" pitchFamily="49" charset="-122"/>
                <a:ea typeface="黑体" panose="02010609060101010101" pitchFamily="49" charset="-122"/>
                <a:cs typeface="黑体" panose="02010609060101010101" pitchFamily="49" charset="-122"/>
                <a:sym typeface="黑体" panose="02010609060101010101" pitchFamily="49" charset="-122"/>
              </a:defRPr>
            </a:pPr>
            <a:r>
              <a:rPr lang="zh-CN" altLang="en-US" sz="4000" dirty="0">
                <a:solidFill>
                  <a:prstClr val="white"/>
                </a:solidFill>
                <a:latin typeface="微软雅黑" panose="020B0503020204020204" pitchFamily="34" charset="-122"/>
                <a:ea typeface="微软雅黑" panose="020B0503020204020204" pitchFamily="34" charset="-122"/>
                <a:cs typeface="Times New Roman" panose="02020603050405020304" pitchFamily="18" charset="0"/>
              </a:rPr>
              <a:t>外墙封堵方式及平整处理</a:t>
            </a:r>
            <a:endParaRPr lang="zh-CN" altLang="en-US" sz="4000" dirty="0"/>
          </a:p>
          <a:p>
            <a:pPr algn="ctr">
              <a:defRPr sz="3600" i="0">
                <a:solidFill>
                  <a:srgbClr val="FFFFFF"/>
                </a:solidFill>
                <a:effectLst>
                  <a:outerShdw blurRad="38100" dist="25400" dir="5400000" rotWithShape="0">
                    <a:srgbClr val="6E747A">
                      <a:alpha val="43000"/>
                    </a:srgbClr>
                  </a:outerShdw>
                </a:effectLst>
                <a:latin typeface="黑体" panose="02010609060101010101" pitchFamily="49" charset="-122"/>
                <a:ea typeface="黑体" panose="02010609060101010101" pitchFamily="49" charset="-122"/>
                <a:cs typeface="黑体" panose="02010609060101010101" pitchFamily="49" charset="-122"/>
                <a:sym typeface="黑体" panose="02010609060101010101" pitchFamily="49" charset="-122"/>
              </a:defRPr>
            </a:pPr>
            <a:endParaRPr lang="zh-CN" altLang="en-US" sz="40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1613679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图片 16"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20" name="文本框 29"/>
          <p:cNvSpPr txBox="1"/>
          <p:nvPr/>
        </p:nvSpPr>
        <p:spPr>
          <a:xfrm>
            <a:off x="1295467" y="801172"/>
            <a:ext cx="6912768"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外墙封堵方式及平整处理工作原则</a:t>
            </a:r>
          </a:p>
        </p:txBody>
      </p:sp>
      <p:sp>
        <p:nvSpPr>
          <p:cNvPr id="21" name="燕尾形 20"/>
          <p:cNvSpPr/>
          <p:nvPr/>
        </p:nvSpPr>
        <p:spPr>
          <a:xfrm>
            <a:off x="1679509" y="1960037"/>
            <a:ext cx="6528000" cy="715200"/>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219170" eaLnBrk="0" fontAlgn="base" hangingPunct="0">
              <a:spcBef>
                <a:spcPct val="0"/>
              </a:spcBef>
              <a:spcAft>
                <a:spcPct val="0"/>
              </a:spcAft>
            </a:pPr>
            <a:r>
              <a:rPr lang="en-US"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en-US"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sym typeface="+mn-ea"/>
              </a:rPr>
              <a:t>外墙封堵方式及平整处理</a:t>
            </a:r>
            <a:r>
              <a:rPr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要求</a:t>
            </a:r>
            <a:r>
              <a:rPr lang="zh-CN" altLang="en-US"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及要点</a:t>
            </a:r>
            <a:endParaRPr lang="zh-CN" altLang="zh-CN"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2" name="燕尾形 21"/>
          <p:cNvSpPr/>
          <p:nvPr/>
        </p:nvSpPr>
        <p:spPr>
          <a:xfrm>
            <a:off x="1679510" y="3381930"/>
            <a:ext cx="6528725" cy="714756"/>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219170" eaLnBrk="0" fontAlgn="base" hangingPunct="0">
              <a:spcBef>
                <a:spcPct val="0"/>
              </a:spcBef>
              <a:spcAft>
                <a:spcPct val="0"/>
              </a:spcAft>
            </a:pPr>
            <a:r>
              <a:rPr lang="en-US" sz="2400" b="1" dirty="0">
                <a:solidFill>
                  <a:prstClr val="black"/>
                </a:solidFill>
                <a:effectLst>
                  <a:outerShdw blurRad="38100" dist="19050" dir="2700000" algn="tl" rotWithShape="0">
                    <a:prstClr val="black">
                      <a:alpha val="40000"/>
                    </a:prstClr>
                  </a:outerShdw>
                </a:effectLst>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2400" b="1" dirty="0">
                <a:solidFill>
                  <a:prstClr val="black"/>
                </a:solidFill>
                <a:effectLst>
                  <a:outerShdw blurRad="38100" dist="19050" dir="2700000" algn="tl" rotWithShape="0">
                    <a:prstClr val="black">
                      <a:alpha val="40000"/>
                    </a:prstClr>
                  </a:outerShdw>
                </a:effectLst>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sym typeface="+mn-ea"/>
              </a:rPr>
              <a:t>外墙平整处理</a:t>
            </a:r>
            <a:endParaRPr lang="zh-CN" altLang="en-US" sz="2400" b="1" dirty="0">
              <a:solidFill>
                <a:prstClr val="black"/>
              </a:solidFill>
              <a:effectLst>
                <a:outerShdw blurRad="38100" dist="19050" dir="2700000" algn="tl" rotWithShape="0">
                  <a:prstClr val="black">
                    <a:alpha val="40000"/>
                  </a:prstClr>
                </a:outerShdw>
              </a:effectLst>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
        <p:nvSpPr>
          <p:cNvPr id="23" name="燕尾形 22"/>
          <p:cNvSpPr/>
          <p:nvPr/>
        </p:nvSpPr>
        <p:spPr>
          <a:xfrm>
            <a:off x="1679510" y="4784010"/>
            <a:ext cx="6528725" cy="714756"/>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219170" eaLnBrk="0" fontAlgn="base" hangingPunct="0">
              <a:spcBef>
                <a:spcPct val="0"/>
              </a:spcBef>
              <a:spcAft>
                <a:spcPct val="0"/>
              </a:spcAft>
            </a:pPr>
            <a:r>
              <a:rPr lang="en-US" altLang="zh-CN" sz="2400" b="1" dirty="0">
                <a:solidFill>
                  <a:prstClr val="black"/>
                </a:solidFill>
                <a:effectLst>
                  <a:outerShdw blurRad="38100" dist="19050" dir="2700000" algn="tl" rotWithShape="0">
                    <a:prstClr val="black">
                      <a:alpha val="40000"/>
                    </a:prstClr>
                  </a:outerShdw>
                </a:effectLst>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2400" b="1" dirty="0">
                <a:solidFill>
                  <a:prstClr val="black"/>
                </a:solidFill>
                <a:effectLst>
                  <a:outerShdw blurRad="38100" dist="19050" dir="2700000" algn="tl" rotWithShape="0">
                    <a:prstClr val="black">
                      <a:alpha val="40000"/>
                    </a:prstClr>
                  </a:outerShdw>
                </a:effectLst>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400" b="1"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sym typeface="+mn-ea"/>
              </a:rPr>
              <a:t>外墙封堵施工</a:t>
            </a:r>
            <a:endParaRPr lang="zh-CN" altLang="en-US" sz="2400" b="1" dirty="0">
              <a:solidFill>
                <a:prstClr val="black"/>
              </a:solidFill>
              <a:effectLst>
                <a:outerShdw blurRad="38100" dist="19050" dir="2700000" algn="tl" rotWithShape="0">
                  <a:prstClr val="black">
                    <a:alpha val="40000"/>
                  </a:prstClr>
                </a:outerShdw>
              </a:effectLst>
              <a:latin typeface="微软雅黑" panose="020B0503020204020204" pitchFamily="34" charset="-122"/>
              <a:ea typeface="微软雅黑" panose="020B0503020204020204" pitchFamily="34" charset="-122"/>
              <a:cs typeface="Times New Roman" panose="02020603050405020304" pitchFamily="18" charset="0"/>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图片 11"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3" name="文本框 27"/>
          <p:cNvSpPr txBox="1"/>
          <p:nvPr/>
        </p:nvSpPr>
        <p:spPr>
          <a:xfrm>
            <a:off x="719403" y="1527990"/>
            <a:ext cx="5472608" cy="3058658"/>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外墙封堵施工要点：</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为防止预制混凝土外墙夹心保温板构件在混凝土浇筑过程中，水泥浆外溢造成装配墙体水平缝及垂直缝的缝面污染，依据 </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DB 11∕T 1447-2017 </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建筑预制构件接缝防水施工技术规程，可在保温层上采用双面自粘丁基胶带</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同材质泡沫保温条或发泡聚乙烯泡沫条封闭接缝，达到阻浆效果。</a:t>
            </a:r>
          </a:p>
        </p:txBody>
      </p:sp>
      <p:sp>
        <p:nvSpPr>
          <p:cNvPr id="14" name="文本框 29"/>
          <p:cNvSpPr txBox="1"/>
          <p:nvPr/>
        </p:nvSpPr>
        <p:spPr>
          <a:xfrm>
            <a:off x="1295467" y="801172"/>
            <a:ext cx="6912768"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外墙封堵施工及平整处理要点</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 name="图片 8"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0" name="文本框 27"/>
          <p:cNvSpPr txBox="1"/>
          <p:nvPr/>
        </p:nvSpPr>
        <p:spPr>
          <a:xfrm>
            <a:off x="719403" y="1527989"/>
            <a:ext cx="5856651" cy="3489673"/>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外墙平整处理要点</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外挂墙板安装前应在施工单位对主体结构和预埋件验收合格的基础上进行复测，对存在的问题应与施工、监理、设计单位进行协调解决，合格后方可进行外挂墙板安装。</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主体结构及预埋件施工偏差应符合</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混凝土结构施工质量验收规范</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GB 50204</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）的规定，垂直方向和水平方向最大施工偏差应该满足设计要求。</a:t>
            </a:r>
          </a:p>
        </p:txBody>
      </p:sp>
      <p:sp>
        <p:nvSpPr>
          <p:cNvPr id="11" name="文本框 29"/>
          <p:cNvSpPr txBox="1"/>
          <p:nvPr/>
        </p:nvSpPr>
        <p:spPr>
          <a:xfrm>
            <a:off x="1295467" y="801172"/>
            <a:ext cx="6912768"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外墙封堵施工及平整处理要点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图片 11" descr="2.png"/>
          <p:cNvPicPr>
            <a:picLocks noChangeAspect="1"/>
          </p:cNvPicPr>
          <p:nvPr/>
        </p:nvPicPr>
        <p:blipFill>
          <a:blip r:embed="rId3"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3" name="文本框 27"/>
          <p:cNvSpPr txBox="1"/>
          <p:nvPr/>
        </p:nvSpPr>
        <p:spPr>
          <a:xfrm>
            <a:off x="719403" y="1527990"/>
            <a:ext cx="5472608" cy="1334596"/>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外墙平整处理要求</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预制外挂墙板侧面中线及板面垂直度的校核，应以中线为主调整。</a:t>
            </a:r>
          </a:p>
        </p:txBody>
      </p:sp>
      <p:sp>
        <p:nvSpPr>
          <p:cNvPr id="14" name="文本框 29"/>
          <p:cNvSpPr txBox="1"/>
          <p:nvPr/>
        </p:nvSpPr>
        <p:spPr>
          <a:xfrm>
            <a:off x="1295469" y="801173"/>
            <a:ext cx="5856649"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外墙平整处理</a:t>
            </a:r>
          </a:p>
        </p:txBody>
      </p:sp>
      <p:pic>
        <p:nvPicPr>
          <p:cNvPr id="15" name="图片 14" descr="8223be10002348b49c2acf8618577578"/>
          <p:cNvPicPr>
            <a:picLocks noChangeAspect="1"/>
          </p:cNvPicPr>
          <p:nvPr>
            <p:custDataLst>
              <p:tags r:id="rId1"/>
            </p:custDataLst>
          </p:nvPr>
        </p:nvPicPr>
        <p:blipFill>
          <a:blip r:embed="rId4" cstate="print"/>
          <a:stretch>
            <a:fillRect/>
          </a:stretch>
        </p:blipFill>
        <p:spPr>
          <a:xfrm>
            <a:off x="6514361" y="2414296"/>
            <a:ext cx="4190153" cy="2829307"/>
          </a:xfrm>
          <a:prstGeom prst="rect">
            <a:avLst/>
          </a:prstGeom>
          <a:ln>
            <a:solidFill>
              <a:schemeClr val="accent5"/>
            </a:solidFill>
          </a:ln>
        </p:spPr>
      </p:pic>
      <p:sp>
        <p:nvSpPr>
          <p:cNvPr id="16" name="左箭头 15"/>
          <p:cNvSpPr/>
          <p:nvPr/>
        </p:nvSpPr>
        <p:spPr>
          <a:xfrm rot="17160000">
            <a:off x="7930295" y="3302662"/>
            <a:ext cx="2563920" cy="201885"/>
          </a:xfrm>
          <a:prstGeom prst="leftArrow">
            <a:avLst>
              <a:gd name="adj1" fmla="val 0"/>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i="1">
              <a:solidFill>
                <a:prstClr val="white"/>
              </a:solidFill>
              <a:latin typeface="Calibri"/>
              <a:ea typeface="宋体" panose="02010600030101010101" pitchFamily="2" charset="-122"/>
            </a:endParaRPr>
          </a:p>
        </p:txBody>
      </p:sp>
      <p:sp>
        <p:nvSpPr>
          <p:cNvPr id="17" name="文本框 5"/>
          <p:cNvSpPr txBox="1"/>
          <p:nvPr/>
        </p:nvSpPr>
        <p:spPr>
          <a:xfrm>
            <a:off x="9202657" y="1636610"/>
            <a:ext cx="960107" cy="461665"/>
          </a:xfrm>
          <a:prstGeom prst="rect">
            <a:avLst/>
          </a:prstGeom>
          <a:solidFill>
            <a:schemeClr val="accent6">
              <a:lumMod val="60000"/>
              <a:lumOff val="40000"/>
            </a:schemeClr>
          </a:solidFill>
        </p:spPr>
        <p:txBody>
          <a:bodyPr wrap="square" rtlCol="0">
            <a:spAutoFit/>
          </a:bodyPr>
          <a:lstStyle/>
          <a:p>
            <a:pPr defTabSz="1219170" eaLnBrk="0" fontAlgn="base" hangingPunct="0">
              <a:spcBef>
                <a:spcPct val="0"/>
              </a:spcBef>
              <a:spcAft>
                <a:spcPct val="0"/>
              </a:spcAft>
            </a:pPr>
            <a:r>
              <a:rPr lang="zh-CN" altLang="en-US" sz="2400" dirty="0">
                <a:solidFill>
                  <a:prstClr val="black"/>
                </a:solidFill>
                <a:latin typeface="Arial" panose="020B0604020202020204" pitchFamily="34" charset="0"/>
                <a:ea typeface="宋体" panose="02010600030101010101" pitchFamily="2" charset="-122"/>
              </a:rPr>
              <a:t>中线</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图片 10" descr="2.png"/>
          <p:cNvPicPr>
            <a:picLocks noChangeAspect="1"/>
          </p:cNvPicPr>
          <p:nvPr/>
        </p:nvPicPr>
        <p:blipFill>
          <a:blip r:embed="rId3"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2" name="文本框 27"/>
          <p:cNvSpPr txBox="1"/>
          <p:nvPr/>
        </p:nvSpPr>
        <p:spPr>
          <a:xfrm>
            <a:off x="719403" y="1527988"/>
            <a:ext cx="6240693" cy="903581"/>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外墙平整处理要求</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预制外挂墙板上下校正时，应以竖缝为主进行调整。</a:t>
            </a:r>
          </a:p>
        </p:txBody>
      </p:sp>
      <p:sp>
        <p:nvSpPr>
          <p:cNvPr id="13" name="文本框 29"/>
          <p:cNvSpPr txBox="1"/>
          <p:nvPr/>
        </p:nvSpPr>
        <p:spPr>
          <a:xfrm>
            <a:off x="1295469" y="801173"/>
            <a:ext cx="5664628"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外墙平整处理</a:t>
            </a:r>
          </a:p>
        </p:txBody>
      </p:sp>
      <p:pic>
        <p:nvPicPr>
          <p:cNvPr id="14" name="图片 13" descr="图片1"/>
          <p:cNvPicPr>
            <a:picLocks noChangeAspect="1"/>
          </p:cNvPicPr>
          <p:nvPr>
            <p:custDataLst>
              <p:tags r:id="rId1"/>
            </p:custDataLst>
          </p:nvPr>
        </p:nvPicPr>
        <p:blipFill>
          <a:blip r:embed="rId4" cstate="print"/>
          <a:stretch>
            <a:fillRect/>
          </a:stretch>
        </p:blipFill>
        <p:spPr>
          <a:xfrm>
            <a:off x="6913974" y="2219265"/>
            <a:ext cx="4750647" cy="3745992"/>
          </a:xfrm>
          <a:prstGeom prst="rect">
            <a:avLst/>
          </a:prstGeom>
          <a:ln>
            <a:solidFill>
              <a:schemeClr val="accent5"/>
            </a:solid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图片 11" descr="2.png"/>
          <p:cNvPicPr>
            <a:picLocks noChangeAspect="1"/>
          </p:cNvPicPr>
          <p:nvPr/>
        </p:nvPicPr>
        <p:blipFill>
          <a:blip r:embed="rId3"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3" name="文本框 27"/>
          <p:cNvSpPr txBox="1"/>
          <p:nvPr/>
        </p:nvSpPr>
        <p:spPr>
          <a:xfrm>
            <a:off x="719403" y="1527990"/>
            <a:ext cx="5472608" cy="1334596"/>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外墙平整处理要求</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墙板接缝应以满足外墙面平整为主，内墙面不平或翘曲时，可在内装饰或内保温层内进行调整。</a:t>
            </a:r>
          </a:p>
        </p:txBody>
      </p:sp>
      <p:sp>
        <p:nvSpPr>
          <p:cNvPr id="14" name="文本框 29"/>
          <p:cNvSpPr txBox="1"/>
          <p:nvPr/>
        </p:nvSpPr>
        <p:spPr>
          <a:xfrm>
            <a:off x="1295467" y="801173"/>
            <a:ext cx="5760640"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外墙平整处理</a:t>
            </a:r>
          </a:p>
        </p:txBody>
      </p:sp>
      <p:pic>
        <p:nvPicPr>
          <p:cNvPr id="15" name="图片 14" descr="微信截图_20200207130306"/>
          <p:cNvPicPr>
            <a:picLocks noChangeAspect="1"/>
          </p:cNvPicPr>
          <p:nvPr>
            <p:custDataLst>
              <p:tags r:id="rId1"/>
            </p:custDataLst>
          </p:nvPr>
        </p:nvPicPr>
        <p:blipFill>
          <a:blip r:embed="rId4" cstate="print"/>
          <a:stretch>
            <a:fillRect/>
          </a:stretch>
        </p:blipFill>
        <p:spPr>
          <a:xfrm>
            <a:off x="7189893" y="1441579"/>
            <a:ext cx="4500880" cy="1691640"/>
          </a:xfrm>
          <a:prstGeom prst="rect">
            <a:avLst/>
          </a:prstGeom>
          <a:ln>
            <a:solidFill>
              <a:schemeClr val="accent5"/>
            </a:solidFill>
          </a:ln>
        </p:spPr>
      </p:pic>
      <p:sp>
        <p:nvSpPr>
          <p:cNvPr id="16" name="文本框 4"/>
          <p:cNvSpPr txBox="1"/>
          <p:nvPr/>
        </p:nvSpPr>
        <p:spPr>
          <a:xfrm>
            <a:off x="7248130" y="3332679"/>
            <a:ext cx="2278380" cy="461665"/>
          </a:xfrm>
          <a:prstGeom prst="rect">
            <a:avLst/>
          </a:prstGeom>
          <a:noFill/>
          <a:ln>
            <a:solidFill>
              <a:schemeClr val="bg1">
                <a:lumMod val="65000"/>
              </a:schemeClr>
            </a:solidFill>
          </a:ln>
        </p:spPr>
        <p:txBody>
          <a:bodyPr wrap="square" rtlCol="0">
            <a:spAutoFit/>
          </a:bodyPr>
          <a:lstStyle/>
          <a:p>
            <a:pPr defTabSz="1219170" eaLnBrk="0" fontAlgn="base" hangingPunct="0">
              <a:spcBef>
                <a:spcPct val="0"/>
              </a:spcBef>
              <a:spcAft>
                <a:spcPct val="0"/>
              </a:spcAft>
            </a:pPr>
            <a:r>
              <a:rPr lang="zh-CN" altLang="zh-CN" sz="2400" b="1" i="1" dirty="0">
                <a:solidFill>
                  <a:prstClr val="black">
                    <a:lumMod val="75000"/>
                    <a:lumOff val="25000"/>
                  </a:prstClr>
                </a:solidFill>
                <a:latin typeface="Arial" panose="020B0604020202020204" pitchFamily="34" charset="0"/>
                <a:ea typeface="宋体" panose="02010600030101010101" pitchFamily="2" charset="-122"/>
              </a:rPr>
              <a:t>外墙测量图片</a:t>
            </a:r>
          </a:p>
        </p:txBody>
      </p:sp>
      <p:pic>
        <p:nvPicPr>
          <p:cNvPr id="17" name="图片 16" descr="测量3"/>
          <p:cNvPicPr>
            <a:picLocks noChangeAspect="1"/>
          </p:cNvPicPr>
          <p:nvPr/>
        </p:nvPicPr>
        <p:blipFill>
          <a:blip r:embed="rId5" cstate="print"/>
          <a:stretch>
            <a:fillRect/>
          </a:stretch>
        </p:blipFill>
        <p:spPr>
          <a:xfrm>
            <a:off x="7189893" y="3947457"/>
            <a:ext cx="3677920" cy="2276856"/>
          </a:xfrm>
          <a:prstGeom prst="rect">
            <a:avLst/>
          </a:prstGeom>
          <a:ln>
            <a:solidFill>
              <a:schemeClr val="accent5"/>
            </a:solid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图片 9"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1" name="文本框 27"/>
          <p:cNvSpPr txBox="1"/>
          <p:nvPr/>
        </p:nvSpPr>
        <p:spPr>
          <a:xfrm>
            <a:off x="719403" y="1527990"/>
            <a:ext cx="5472608" cy="1334596"/>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外墙平整处理要求</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预制外挂墙板山墙阳角与相邻板的校正，以阳角为基准进行调整。</a:t>
            </a:r>
          </a:p>
        </p:txBody>
      </p:sp>
      <p:sp>
        <p:nvSpPr>
          <p:cNvPr id="12" name="文本框 29"/>
          <p:cNvSpPr txBox="1"/>
          <p:nvPr/>
        </p:nvSpPr>
        <p:spPr>
          <a:xfrm>
            <a:off x="1295469" y="801173"/>
            <a:ext cx="5856649"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外墙平整处理</a:t>
            </a:r>
          </a:p>
        </p:txBody>
      </p:sp>
      <p:pic>
        <p:nvPicPr>
          <p:cNvPr id="14339" name="Picture 3"/>
          <p:cNvPicPr>
            <a:picLocks noChangeAspect="1" noChangeArrowheads="1"/>
          </p:cNvPicPr>
          <p:nvPr/>
        </p:nvPicPr>
        <p:blipFill>
          <a:blip r:embed="rId3" cstate="print"/>
          <a:srcRect/>
          <a:stretch>
            <a:fillRect/>
          </a:stretch>
        </p:blipFill>
        <p:spPr bwMode="auto">
          <a:xfrm>
            <a:off x="7333921" y="2046447"/>
            <a:ext cx="4330700" cy="3669031"/>
          </a:xfrm>
          <a:prstGeom prst="rect">
            <a:avLst/>
          </a:prstGeom>
          <a:noFill/>
          <a:ln w="9525">
            <a:solidFill>
              <a:schemeClr val="accent5"/>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图片 9"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1" name="文本框 27"/>
          <p:cNvSpPr txBox="1"/>
          <p:nvPr/>
        </p:nvSpPr>
        <p:spPr>
          <a:xfrm>
            <a:off x="719403" y="1527990"/>
            <a:ext cx="5472608" cy="1334596"/>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外墙平整处理要求</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预制外挂墙板拼缝平整的校核，应以楼地面水平线为准进行调整。</a:t>
            </a:r>
          </a:p>
        </p:txBody>
      </p:sp>
      <p:sp>
        <p:nvSpPr>
          <p:cNvPr id="12" name="文本框 29"/>
          <p:cNvSpPr txBox="1"/>
          <p:nvPr/>
        </p:nvSpPr>
        <p:spPr>
          <a:xfrm>
            <a:off x="1295469" y="801173"/>
            <a:ext cx="5952660"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外墙平整处理</a:t>
            </a:r>
          </a:p>
        </p:txBody>
      </p:sp>
      <p:pic>
        <p:nvPicPr>
          <p:cNvPr id="13" name="图片 12" descr="外墙顶部验收"/>
          <p:cNvPicPr>
            <a:picLocks noChangeAspect="1"/>
          </p:cNvPicPr>
          <p:nvPr/>
        </p:nvPicPr>
        <p:blipFill>
          <a:blip r:embed="rId3" cstate="print"/>
          <a:stretch>
            <a:fillRect/>
          </a:stretch>
        </p:blipFill>
        <p:spPr>
          <a:xfrm>
            <a:off x="7248128" y="1766082"/>
            <a:ext cx="4416491" cy="2973981"/>
          </a:xfrm>
          <a:prstGeom prst="rect">
            <a:avLst/>
          </a:prstGeom>
          <a:ln>
            <a:solidFill>
              <a:schemeClr val="accent5"/>
            </a:solid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图片 10"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2" name="文本框 27"/>
          <p:cNvSpPr txBox="1"/>
          <p:nvPr/>
        </p:nvSpPr>
        <p:spPr>
          <a:xfrm>
            <a:off x="719403" y="1527990"/>
            <a:ext cx="5472608" cy="1334596"/>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外墙平整处理要求</a:t>
            </a:r>
            <a:r>
              <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a:t>
            </a:r>
          </a:p>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外墙在结构顶板混凝土浇筑时，外墙挂板应用保护膜覆盖，放置在墙板外侧。</a:t>
            </a:r>
          </a:p>
        </p:txBody>
      </p:sp>
      <p:sp>
        <p:nvSpPr>
          <p:cNvPr id="13"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外墙平整处理</a:t>
            </a:r>
          </a:p>
        </p:txBody>
      </p:sp>
      <p:pic>
        <p:nvPicPr>
          <p:cNvPr id="14" name="图片 13" descr="微信截图_20200220084907"/>
          <p:cNvPicPr>
            <a:picLocks noChangeAspect="1"/>
          </p:cNvPicPr>
          <p:nvPr/>
        </p:nvPicPr>
        <p:blipFill>
          <a:blip r:embed="rId3" cstate="print"/>
          <a:stretch>
            <a:fillRect/>
          </a:stretch>
        </p:blipFill>
        <p:spPr>
          <a:xfrm>
            <a:off x="7152118" y="1873628"/>
            <a:ext cx="4487333" cy="3128011"/>
          </a:xfrm>
          <a:prstGeom prst="rect">
            <a:avLst/>
          </a:prstGeom>
          <a:ln>
            <a:solidFill>
              <a:schemeClr val="accent5"/>
            </a:solid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图片 11"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3" name="文本框 27"/>
          <p:cNvSpPr txBox="1"/>
          <p:nvPr/>
        </p:nvSpPr>
        <p:spPr>
          <a:xfrm>
            <a:off x="719403" y="1527990"/>
            <a:ext cx="6528725" cy="3058658"/>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外墙封堵一般规定：</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PE</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棒水平向构件吊装前放置，剪刀式搭接</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5cm,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保证</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PE</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棒固定牢固。</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、外墙构件连接缝在构件校核平整后进行安装。</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、外墙连接缝必须用同材质，同厚度的阻燃板填补。</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4</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、填补完后，用自粘丁基胶带封堵，与构件粘接长度每边不小于</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25mm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4"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pic>
        <p:nvPicPr>
          <p:cNvPr id="15" name="图片 14"/>
          <p:cNvPicPr>
            <a:picLocks noChangeAspect="1"/>
          </p:cNvPicPr>
          <p:nvPr/>
        </p:nvPicPr>
        <p:blipFill>
          <a:blip r:embed="rId3" cstate="print"/>
          <a:stretch>
            <a:fillRect/>
          </a:stretch>
        </p:blipFill>
        <p:spPr>
          <a:xfrm>
            <a:off x="7373707" y="1795273"/>
            <a:ext cx="4135967" cy="3509772"/>
          </a:xfrm>
          <a:prstGeom prst="rect">
            <a:avLst/>
          </a:prstGeom>
          <a:ln>
            <a:solidFill>
              <a:schemeClr val="accent5"/>
            </a:solidFill>
          </a:ln>
        </p:spPr>
      </p:pic>
      <p:cxnSp>
        <p:nvCxnSpPr>
          <p:cNvPr id="16" name="直接箭头连接符 15"/>
          <p:cNvCxnSpPr>
            <a:stCxn id="17" idx="2"/>
          </p:cNvCxnSpPr>
          <p:nvPr/>
        </p:nvCxnSpPr>
        <p:spPr>
          <a:xfrm flipH="1">
            <a:off x="9785863" y="2508112"/>
            <a:ext cx="607660" cy="844688"/>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17" name="文本框 2"/>
          <p:cNvSpPr txBox="1"/>
          <p:nvPr/>
        </p:nvSpPr>
        <p:spPr>
          <a:xfrm>
            <a:off x="9314446" y="2046447"/>
            <a:ext cx="2158153" cy="461665"/>
          </a:xfrm>
          <a:prstGeom prst="rect">
            <a:avLst/>
          </a:prstGeom>
          <a:solidFill>
            <a:schemeClr val="tx2">
              <a:lumMod val="60000"/>
              <a:lumOff val="40000"/>
            </a:schemeClr>
          </a:solidFill>
        </p:spPr>
        <p:txBody>
          <a:bodyPr wrap="square" rtlCol="0">
            <a:spAutoFit/>
          </a:bodyPr>
          <a:lstStyle/>
          <a:p>
            <a:pPr defTabSz="1219170" eaLnBrk="0" fontAlgn="base" hangingPunct="0">
              <a:spcBef>
                <a:spcPct val="0"/>
              </a:spcBef>
              <a:spcAft>
                <a:spcPct val="0"/>
              </a:spcAft>
            </a:pPr>
            <a:r>
              <a:rPr lang="zh-CN" altLang="zh-CN" sz="2400" b="1" dirty="0">
                <a:solidFill>
                  <a:prstClr val="black"/>
                </a:solidFill>
                <a:latin typeface="Arial" panose="020B0604020202020204" pitchFamily="34" charset="0"/>
                <a:ea typeface="宋体" panose="02010600030101010101" pitchFamily="2" charset="-122"/>
                <a:sym typeface="+mn-ea"/>
              </a:rPr>
              <a:t>自粘丁基胶带</a:t>
            </a:r>
            <a:endParaRPr lang="zh-CN" altLang="en-US" sz="2400" i="1" dirty="0">
              <a:solidFill>
                <a:prstClr val="black"/>
              </a:solidFill>
              <a:latin typeface="Arial" panose="020B0604020202020204" pitchFamily="3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图片 9"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1" name="文本框 27"/>
          <p:cNvSpPr txBox="1"/>
          <p:nvPr/>
        </p:nvSpPr>
        <p:spPr>
          <a:xfrm>
            <a:off x="719403" y="1527990"/>
            <a:ext cx="10849205" cy="4782720"/>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外墙封堵施工要点：</a:t>
            </a:r>
            <a:b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b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        1</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、建筑物的四角须用经纬仪由底线校正，来控制建筑物的位置和山墙板的垂直度，吊装第一间标准间时，要严格控制轴线和外墙板垂直度，以保证以后安装的准确性。</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、墙板吊装时如出现偏差，可在允许偏差的范围内，按下列原则进行调整：</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）外墙不方正时，应以竖缝为主进行调整；内墙不方正时应以满足门口垂直为主进行调整。外墙板接缝不平时，应先满足外墙面平整为主；外墙缝上下宽度不一致时，可以均匀调整。</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b</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）相邻两块墙板错缝时，若在楼梯间与厨房或厕所之间，应先保证楼梯间墙面平整；若在起居室与厨房厕所之间，应先保证起居室墙面平整；若在两起居室之间，应均匀调整。</a:t>
            </a:r>
            <a:endPar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endParaRP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c</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）内墙板吊装偏差在允许范围内连续倒向一边时，不允许超过</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间，第</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间必须向相反方向调整，以免误差积累。</a:t>
            </a: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d</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）山墙角与相邻板立缝的偏差，以保证角的垂直为准。</a:t>
            </a:r>
          </a:p>
        </p:txBody>
      </p:sp>
      <p:sp>
        <p:nvSpPr>
          <p:cNvPr id="12"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3" name="图片 22"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24" name="文本框 27"/>
          <p:cNvSpPr txBox="1"/>
          <p:nvPr/>
        </p:nvSpPr>
        <p:spPr>
          <a:xfrm>
            <a:off x="719403" y="1527990"/>
            <a:ext cx="5472608" cy="3058658"/>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rPr>
              <a:t>外墙封堵施工准备：</a:t>
            </a:r>
            <a:endParaRPr lang="en-US" altLang="zh-CN" sz="1867" b="1" dirty="0">
              <a:solidFill>
                <a:srgbClr val="FF7F00"/>
              </a:solidFill>
              <a:latin typeface="微软雅黑" panose="020B0503020204020204" pitchFamily="34" charset="-122"/>
              <a:ea typeface="微软雅黑" panose="020B0503020204020204" pitchFamily="34" charset="-122"/>
              <a:cs typeface="微软雅黑" panose="020B0503020204020204" pitchFamily="34" charset="-122"/>
            </a:endParaRP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、施工作业人员需持证上岗，施工前应进行技术交底准备工作。</a:t>
            </a:r>
            <a:endPar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endParaRP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、施工前需准备</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5m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小卷尺、双面自粘丁基胶带、</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PE</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棒、壁纸刀等工具。</a:t>
            </a:r>
            <a:endPar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endParaRPr>
          </a:p>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、外墙施工前的施工单位应进行自检，确保外墙封堵有足够的工作面。</a:t>
            </a:r>
            <a:endPar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5"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grpSp>
        <p:nvGrpSpPr>
          <p:cNvPr id="26" name="组合 25"/>
          <p:cNvGrpSpPr/>
          <p:nvPr/>
        </p:nvGrpSpPr>
        <p:grpSpPr>
          <a:xfrm>
            <a:off x="6398861" y="1559815"/>
            <a:ext cx="5169747" cy="4406647"/>
            <a:chOff x="6859" y="2118"/>
            <a:chExt cx="6106" cy="5783"/>
          </a:xfrm>
        </p:grpSpPr>
        <p:sp>
          <p:nvSpPr>
            <p:cNvPr id="27" name="矩形 26"/>
            <p:cNvSpPr/>
            <p:nvPr/>
          </p:nvSpPr>
          <p:spPr>
            <a:xfrm>
              <a:off x="6859" y="2118"/>
              <a:ext cx="6106" cy="5783"/>
            </a:xfrm>
            <a:prstGeom prst="rect">
              <a:avLst/>
            </a:prstGeom>
            <a:solidFill>
              <a:schemeClr val="bg1"/>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i="1">
                <a:solidFill>
                  <a:prstClr val="white"/>
                </a:solidFill>
                <a:latin typeface="Calibri"/>
                <a:ea typeface="宋体" panose="02010600030101010101" pitchFamily="2" charset="-122"/>
              </a:endParaRPr>
            </a:p>
          </p:txBody>
        </p:sp>
        <p:pic>
          <p:nvPicPr>
            <p:cNvPr id="28" name="图片 27"/>
            <p:cNvPicPr>
              <a:picLocks noChangeAspect="1"/>
            </p:cNvPicPr>
            <p:nvPr/>
          </p:nvPicPr>
          <p:blipFill>
            <a:blip r:embed="rId3" cstate="print"/>
            <a:stretch>
              <a:fillRect/>
            </a:stretch>
          </p:blipFill>
          <p:spPr>
            <a:xfrm>
              <a:off x="9060" y="2795"/>
              <a:ext cx="1704" cy="1403"/>
            </a:xfrm>
            <a:prstGeom prst="rect">
              <a:avLst/>
            </a:prstGeom>
            <a:ln>
              <a:solidFill>
                <a:schemeClr val="accent5"/>
              </a:solidFill>
            </a:ln>
          </p:spPr>
        </p:pic>
        <p:pic>
          <p:nvPicPr>
            <p:cNvPr id="29" name="图片 28"/>
            <p:cNvPicPr>
              <a:picLocks noChangeAspect="1"/>
            </p:cNvPicPr>
            <p:nvPr/>
          </p:nvPicPr>
          <p:blipFill>
            <a:blip r:embed="rId4" cstate="print"/>
            <a:stretch>
              <a:fillRect/>
            </a:stretch>
          </p:blipFill>
          <p:spPr>
            <a:xfrm>
              <a:off x="9967" y="5115"/>
              <a:ext cx="2424" cy="1621"/>
            </a:xfrm>
            <a:prstGeom prst="rect">
              <a:avLst/>
            </a:prstGeom>
            <a:ln>
              <a:solidFill>
                <a:schemeClr val="accent5"/>
              </a:solidFill>
            </a:ln>
          </p:spPr>
        </p:pic>
        <p:sp>
          <p:nvSpPr>
            <p:cNvPr id="30" name="文本框 6"/>
            <p:cNvSpPr txBox="1"/>
            <p:nvPr/>
          </p:nvSpPr>
          <p:spPr>
            <a:xfrm>
              <a:off x="8900" y="4256"/>
              <a:ext cx="2628" cy="498"/>
            </a:xfrm>
            <a:prstGeom prst="rect">
              <a:avLst/>
            </a:prstGeom>
            <a:noFill/>
            <a:ln>
              <a:solidFill>
                <a:schemeClr val="accent5"/>
              </a:solidFill>
            </a:ln>
          </p:spPr>
          <p:txBody>
            <a:bodyPr wrap="square" rtlCol="0">
              <a:spAutoFit/>
            </a:bodyPr>
            <a:lstStyle/>
            <a:p>
              <a:pPr defTabSz="1219170" eaLnBrk="0" fontAlgn="base" hangingPunct="0">
                <a:spcBef>
                  <a:spcPct val="0"/>
                </a:spcBef>
                <a:spcAft>
                  <a:spcPct val="0"/>
                </a:spcAft>
              </a:pPr>
              <a:r>
                <a:rPr lang="zh-CN" altLang="en-US" sz="1867">
                  <a:solidFill>
                    <a:prstClr val="black"/>
                  </a:solidFill>
                  <a:latin typeface="Arial" panose="020B0604020202020204" pitchFamily="34" charset="0"/>
                  <a:ea typeface="宋体" panose="02010600030101010101" pitchFamily="2" charset="-122"/>
                  <a:sym typeface="+mn-ea"/>
                </a:rPr>
                <a:t>双面自粘丁基胶带</a:t>
              </a:r>
            </a:p>
          </p:txBody>
        </p:sp>
        <p:pic>
          <p:nvPicPr>
            <p:cNvPr id="31" name="图片 30" descr="PE棒"/>
            <p:cNvPicPr>
              <a:picLocks noChangeAspect="1"/>
            </p:cNvPicPr>
            <p:nvPr/>
          </p:nvPicPr>
          <p:blipFill>
            <a:blip r:embed="rId5" cstate="print"/>
            <a:stretch>
              <a:fillRect/>
            </a:stretch>
          </p:blipFill>
          <p:spPr>
            <a:xfrm>
              <a:off x="11528" y="2615"/>
              <a:ext cx="1251" cy="1067"/>
            </a:xfrm>
            <a:prstGeom prst="rect">
              <a:avLst/>
            </a:prstGeom>
            <a:ln>
              <a:solidFill>
                <a:schemeClr val="accent5"/>
              </a:solidFill>
            </a:ln>
          </p:spPr>
        </p:pic>
        <p:pic>
          <p:nvPicPr>
            <p:cNvPr id="32" name="图片 31"/>
            <p:cNvPicPr>
              <a:picLocks noChangeAspect="1"/>
            </p:cNvPicPr>
            <p:nvPr/>
          </p:nvPicPr>
          <p:blipFill>
            <a:blip r:embed="rId6" cstate="print"/>
            <a:stretch>
              <a:fillRect/>
            </a:stretch>
          </p:blipFill>
          <p:spPr>
            <a:xfrm>
              <a:off x="7546" y="2879"/>
              <a:ext cx="1080" cy="1236"/>
            </a:xfrm>
            <a:prstGeom prst="rect">
              <a:avLst/>
            </a:prstGeom>
            <a:ln>
              <a:solidFill>
                <a:schemeClr val="accent5"/>
              </a:solidFill>
            </a:ln>
          </p:spPr>
        </p:pic>
        <p:sp>
          <p:nvSpPr>
            <p:cNvPr id="33" name="文本框 11"/>
            <p:cNvSpPr txBox="1"/>
            <p:nvPr/>
          </p:nvSpPr>
          <p:spPr>
            <a:xfrm>
              <a:off x="7271" y="4256"/>
              <a:ext cx="1630" cy="498"/>
            </a:xfrm>
            <a:prstGeom prst="rect">
              <a:avLst/>
            </a:prstGeom>
            <a:noFill/>
            <a:ln>
              <a:solidFill>
                <a:schemeClr val="accent5"/>
              </a:solidFill>
            </a:ln>
          </p:spPr>
          <p:txBody>
            <a:bodyPr wrap="square" rtlCol="0">
              <a:spAutoFit/>
            </a:bodyPr>
            <a:lstStyle/>
            <a:p>
              <a:pPr defTabSz="1219170" eaLnBrk="0" fontAlgn="base" hangingPunct="0">
                <a:spcBef>
                  <a:spcPct val="0"/>
                </a:spcBef>
                <a:spcAft>
                  <a:spcPct val="0"/>
                </a:spcAft>
              </a:pPr>
              <a:r>
                <a:rPr lang="en-US" altLang="zh-CN" sz="1867" i="1">
                  <a:solidFill>
                    <a:prstClr val="black"/>
                  </a:solidFill>
                  <a:latin typeface="Arial" panose="020B0604020202020204" pitchFamily="34" charset="0"/>
                  <a:ea typeface="宋体" panose="02010600030101010101" pitchFamily="2" charset="-122"/>
                </a:rPr>
                <a:t>5m</a:t>
              </a:r>
              <a:r>
                <a:rPr lang="zh-CN" altLang="en-US" sz="1867" i="1">
                  <a:solidFill>
                    <a:prstClr val="black"/>
                  </a:solidFill>
                  <a:latin typeface="Arial" panose="020B0604020202020204" pitchFamily="34" charset="0"/>
                  <a:ea typeface="宋体" panose="02010600030101010101" pitchFamily="2" charset="-122"/>
                </a:rPr>
                <a:t>小卷尺</a:t>
              </a:r>
            </a:p>
          </p:txBody>
        </p:sp>
        <p:pic>
          <p:nvPicPr>
            <p:cNvPr id="34" name="图片 33"/>
            <p:cNvPicPr>
              <a:picLocks noChangeAspect="1"/>
            </p:cNvPicPr>
            <p:nvPr/>
          </p:nvPicPr>
          <p:blipFill>
            <a:blip r:embed="rId7" cstate="print"/>
            <a:stretch>
              <a:fillRect/>
            </a:stretch>
          </p:blipFill>
          <p:spPr>
            <a:xfrm>
              <a:off x="7162" y="5115"/>
              <a:ext cx="1968" cy="1646"/>
            </a:xfrm>
            <a:prstGeom prst="rect">
              <a:avLst/>
            </a:prstGeom>
            <a:ln>
              <a:solidFill>
                <a:schemeClr val="accent5"/>
              </a:solidFill>
            </a:ln>
          </p:spPr>
        </p:pic>
        <p:sp>
          <p:nvSpPr>
            <p:cNvPr id="35" name="文本框 13"/>
            <p:cNvSpPr txBox="1"/>
            <p:nvPr/>
          </p:nvSpPr>
          <p:spPr>
            <a:xfrm>
              <a:off x="7247" y="6975"/>
              <a:ext cx="1994" cy="498"/>
            </a:xfrm>
            <a:prstGeom prst="rect">
              <a:avLst/>
            </a:prstGeom>
            <a:noFill/>
            <a:ln>
              <a:solidFill>
                <a:schemeClr val="accent5"/>
              </a:solidFill>
            </a:ln>
          </p:spPr>
          <p:txBody>
            <a:bodyPr wrap="square" rtlCol="0">
              <a:spAutoFit/>
            </a:bodyPr>
            <a:lstStyle/>
            <a:p>
              <a:pPr defTabSz="1219170" eaLnBrk="0" fontAlgn="base" hangingPunct="0">
                <a:spcBef>
                  <a:spcPct val="0"/>
                </a:spcBef>
                <a:spcAft>
                  <a:spcPct val="0"/>
                </a:spcAft>
              </a:pPr>
              <a:r>
                <a:rPr lang="zh-CN" altLang="en-US" sz="1867">
                  <a:solidFill>
                    <a:prstClr val="black"/>
                  </a:solidFill>
                  <a:latin typeface="Arial" panose="020B0604020202020204" pitchFamily="34" charset="0"/>
                  <a:ea typeface="宋体" panose="02010600030101010101" pitchFamily="2" charset="-122"/>
                </a:rPr>
                <a:t>壁纸刀</a:t>
              </a:r>
            </a:p>
          </p:txBody>
        </p:sp>
        <p:sp>
          <p:nvSpPr>
            <p:cNvPr id="36" name="文本框 15"/>
            <p:cNvSpPr txBox="1"/>
            <p:nvPr/>
          </p:nvSpPr>
          <p:spPr>
            <a:xfrm>
              <a:off x="11692" y="4256"/>
              <a:ext cx="1177" cy="444"/>
            </a:xfrm>
            <a:prstGeom prst="rect">
              <a:avLst/>
            </a:prstGeom>
            <a:noFill/>
            <a:ln>
              <a:solidFill>
                <a:schemeClr val="accent5"/>
              </a:solidFill>
            </a:ln>
          </p:spPr>
          <p:txBody>
            <a:bodyPr wrap="square" rtlCol="0">
              <a:spAutoFit/>
            </a:bodyPr>
            <a:lstStyle/>
            <a:p>
              <a:pPr defTabSz="1219170" eaLnBrk="0" fontAlgn="base" hangingPunct="0">
                <a:spcBef>
                  <a:spcPct val="0"/>
                </a:spcBef>
                <a:spcAft>
                  <a:spcPct val="0"/>
                </a:spcAft>
              </a:pPr>
              <a:r>
                <a:rPr lang="en-US" altLang="zh-CN" sz="1600">
                  <a:solidFill>
                    <a:prstClr val="black"/>
                  </a:solidFill>
                  <a:latin typeface="Arial" panose="020B0604020202020204" pitchFamily="34" charset="0"/>
                  <a:ea typeface="宋体" panose="02010600030101010101" pitchFamily="2" charset="-122"/>
                </a:rPr>
                <a:t>PE</a:t>
              </a:r>
              <a:r>
                <a:rPr lang="zh-CN" altLang="en-US" sz="1600">
                  <a:solidFill>
                    <a:prstClr val="black"/>
                  </a:solidFill>
                  <a:latin typeface="Arial" panose="020B0604020202020204" pitchFamily="34" charset="0"/>
                  <a:ea typeface="宋体" panose="02010600030101010101" pitchFamily="2" charset="-122"/>
                </a:rPr>
                <a:t>棒</a:t>
              </a:r>
            </a:p>
          </p:txBody>
        </p:sp>
      </p:grpSp>
      <p:sp>
        <p:nvSpPr>
          <p:cNvPr id="37" name="文本框 7"/>
          <p:cNvSpPr txBox="1"/>
          <p:nvPr/>
        </p:nvSpPr>
        <p:spPr>
          <a:xfrm>
            <a:off x="8599077" y="5243603"/>
            <a:ext cx="2681499" cy="379656"/>
          </a:xfrm>
          <a:prstGeom prst="rect">
            <a:avLst/>
          </a:prstGeom>
          <a:noFill/>
        </p:spPr>
        <p:txBody>
          <a:bodyPr wrap="square" rtlCol="0">
            <a:spAutoFit/>
          </a:bodyPr>
          <a:lstStyle/>
          <a:p>
            <a:pPr defTabSz="1219170" eaLnBrk="0" fontAlgn="base" hangingPunct="0">
              <a:spcBef>
                <a:spcPct val="0"/>
              </a:spcBef>
              <a:spcAft>
                <a:spcPct val="0"/>
              </a:spcAft>
            </a:pPr>
            <a:r>
              <a:rPr lang="zh-CN" altLang="en-US" sz="1867" dirty="0">
                <a:solidFill>
                  <a:prstClr val="black"/>
                </a:solidFill>
                <a:latin typeface="Arial" panose="020B0604020202020204" pitchFamily="34" charset="0"/>
                <a:ea typeface="宋体" panose="02010600030101010101" pitchFamily="2" charset="-122"/>
                <a:sym typeface="+mn-ea"/>
              </a:rPr>
              <a:t>同材质阻燃泡沫保温条</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图片 13"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5" name="文本框 27"/>
          <p:cNvSpPr txBox="1"/>
          <p:nvPr/>
        </p:nvSpPr>
        <p:spPr>
          <a:xfrm>
            <a:off x="719403" y="1527988"/>
            <a:ext cx="5472608" cy="903581"/>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外墙吊装前，为防止灰浆外溢在外墙板泡沫保温板下安放</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PE</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棒，</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PE</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棒连接处，搭接</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5cm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6"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pic>
        <p:nvPicPr>
          <p:cNvPr id="17" name="图片 16" descr="微信截图_20200220084654"/>
          <p:cNvPicPr>
            <a:picLocks noChangeAspect="1"/>
          </p:cNvPicPr>
          <p:nvPr/>
        </p:nvPicPr>
        <p:blipFill>
          <a:blip r:embed="rId3" cstate="print"/>
          <a:stretch>
            <a:fillRect/>
          </a:stretch>
        </p:blipFill>
        <p:spPr>
          <a:xfrm>
            <a:off x="7248128" y="1696213"/>
            <a:ext cx="4305485" cy="3201751"/>
          </a:xfrm>
          <a:prstGeom prst="rect">
            <a:avLst/>
          </a:prstGeom>
          <a:ln>
            <a:solidFill>
              <a:schemeClr val="accent5"/>
            </a:solid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 name="图片 14"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6" name="文本框 27"/>
          <p:cNvSpPr txBox="1"/>
          <p:nvPr/>
        </p:nvSpPr>
        <p:spPr>
          <a:xfrm>
            <a:off x="719403" y="1527989"/>
            <a:ext cx="5472608" cy="2196627"/>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垂直向，暗柱部位相邻预制混凝土夹心保温墙板垂直缝中，在浇筑混凝土前填塞相同材质，等厚度的泡沫保温板并用自粘丁基胶带封闭。胶带与接缝两侧的粘结宽度不小于</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25mm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。必要时用机械进行固定。</a:t>
            </a:r>
          </a:p>
        </p:txBody>
      </p:sp>
      <p:sp>
        <p:nvSpPr>
          <p:cNvPr id="17"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grpSp>
        <p:nvGrpSpPr>
          <p:cNvPr id="18" name="组合 17"/>
          <p:cNvGrpSpPr/>
          <p:nvPr/>
        </p:nvGrpSpPr>
        <p:grpSpPr>
          <a:xfrm>
            <a:off x="6576350" y="1512571"/>
            <a:ext cx="5089069" cy="4504183"/>
            <a:chOff x="7762" y="1985"/>
            <a:chExt cx="6361" cy="5911"/>
          </a:xfrm>
        </p:grpSpPr>
        <p:pic>
          <p:nvPicPr>
            <p:cNvPr id="19" name="图片 18"/>
            <p:cNvPicPr>
              <a:picLocks noChangeAspect="1"/>
            </p:cNvPicPr>
            <p:nvPr/>
          </p:nvPicPr>
          <p:blipFill>
            <a:blip r:embed="rId3" cstate="print"/>
            <a:stretch>
              <a:fillRect/>
            </a:stretch>
          </p:blipFill>
          <p:spPr>
            <a:xfrm>
              <a:off x="7762" y="1985"/>
              <a:ext cx="6249" cy="5911"/>
            </a:xfrm>
            <a:prstGeom prst="rect">
              <a:avLst/>
            </a:prstGeom>
            <a:ln>
              <a:solidFill>
                <a:schemeClr val="accent5"/>
              </a:solidFill>
            </a:ln>
          </p:spPr>
        </p:pic>
        <p:cxnSp>
          <p:nvCxnSpPr>
            <p:cNvPr id="20" name="直接箭头连接符 19"/>
            <p:cNvCxnSpPr/>
            <p:nvPr/>
          </p:nvCxnSpPr>
          <p:spPr>
            <a:xfrm flipH="1">
              <a:off x="11282" y="3551"/>
              <a:ext cx="415" cy="949"/>
            </a:xfrm>
            <a:prstGeom prst="straightConnector1">
              <a:avLst/>
            </a:prstGeom>
            <a:ln>
              <a:solidFill>
                <a:schemeClr val="accent5"/>
              </a:solidFill>
              <a:tailEnd type="arrow" w="med" len="med"/>
            </a:ln>
          </p:spPr>
          <p:style>
            <a:lnRef idx="3">
              <a:schemeClr val="dk1"/>
            </a:lnRef>
            <a:fillRef idx="0">
              <a:schemeClr val="dk1"/>
            </a:fillRef>
            <a:effectRef idx="2">
              <a:schemeClr val="dk1"/>
            </a:effectRef>
            <a:fontRef idx="minor">
              <a:schemeClr val="tx1"/>
            </a:fontRef>
          </p:style>
        </p:cxnSp>
        <p:sp>
          <p:nvSpPr>
            <p:cNvPr id="21" name="文本框 5"/>
            <p:cNvSpPr txBox="1"/>
            <p:nvPr/>
          </p:nvSpPr>
          <p:spPr>
            <a:xfrm>
              <a:off x="11602" y="3122"/>
              <a:ext cx="2521" cy="1091"/>
            </a:xfrm>
            <a:prstGeom prst="rect">
              <a:avLst/>
            </a:prstGeom>
            <a:solidFill>
              <a:srgbClr val="00B0F0"/>
            </a:solidFill>
            <a:ln>
              <a:solidFill>
                <a:schemeClr val="accent5"/>
              </a:solidFill>
            </a:ln>
          </p:spPr>
          <p:txBody>
            <a:bodyPr wrap="square" rtlCol="0">
              <a:spAutoFit/>
            </a:bodyPr>
            <a:lstStyle/>
            <a:p>
              <a:pPr defTabSz="1219170" eaLnBrk="0" fontAlgn="base" hangingPunct="0">
                <a:spcBef>
                  <a:spcPct val="0"/>
                </a:spcBef>
                <a:spcAft>
                  <a:spcPct val="0"/>
                </a:spcAft>
              </a:pPr>
              <a:r>
                <a:rPr lang="zh-CN" altLang="zh-CN" sz="2400" b="1">
                  <a:solidFill>
                    <a:prstClr val="black"/>
                  </a:solidFill>
                  <a:latin typeface="Arial" panose="020B0604020202020204" pitchFamily="34" charset="0"/>
                  <a:ea typeface="宋体" panose="02010600030101010101" pitchFamily="2" charset="-122"/>
                  <a:sym typeface="+mn-ea"/>
                </a:rPr>
                <a:t>自粘丁基胶带</a:t>
              </a:r>
              <a:endParaRPr lang="zh-CN" altLang="en-US" sz="2400" i="1">
                <a:solidFill>
                  <a:prstClr val="black"/>
                </a:solidFill>
                <a:latin typeface="Arial" panose="020B0604020202020204" pitchFamily="34" charset="0"/>
                <a:ea typeface="宋体" panose="02010600030101010101" pitchFamily="2" charset="-122"/>
              </a:endParaRPr>
            </a:p>
          </p:txBody>
        </p:sp>
        <p:cxnSp>
          <p:nvCxnSpPr>
            <p:cNvPr id="22" name="直接箭头连接符 21"/>
            <p:cNvCxnSpPr/>
            <p:nvPr/>
          </p:nvCxnSpPr>
          <p:spPr>
            <a:xfrm>
              <a:off x="9922" y="3706"/>
              <a:ext cx="1020" cy="1021"/>
            </a:xfrm>
            <a:prstGeom prst="straightConnector1">
              <a:avLst/>
            </a:prstGeom>
            <a:ln>
              <a:solidFill>
                <a:schemeClr val="accent5"/>
              </a:solidFill>
              <a:tailEnd type="arrow" w="med" len="med"/>
            </a:ln>
          </p:spPr>
          <p:style>
            <a:lnRef idx="3">
              <a:schemeClr val="dk1"/>
            </a:lnRef>
            <a:fillRef idx="0">
              <a:schemeClr val="dk1"/>
            </a:fillRef>
            <a:effectRef idx="2">
              <a:schemeClr val="dk1"/>
            </a:effectRef>
            <a:fontRef idx="minor">
              <a:schemeClr val="tx1"/>
            </a:fontRef>
          </p:style>
        </p:cxnSp>
        <p:sp>
          <p:nvSpPr>
            <p:cNvPr id="23" name="文本框 7"/>
            <p:cNvSpPr txBox="1"/>
            <p:nvPr/>
          </p:nvSpPr>
          <p:spPr>
            <a:xfrm>
              <a:off x="7859" y="3205"/>
              <a:ext cx="3218" cy="1091"/>
            </a:xfrm>
            <a:prstGeom prst="rect">
              <a:avLst/>
            </a:prstGeom>
            <a:solidFill>
              <a:srgbClr val="00B0F0"/>
            </a:solidFill>
            <a:ln>
              <a:solidFill>
                <a:schemeClr val="accent5"/>
              </a:solidFill>
            </a:ln>
          </p:spPr>
          <p:txBody>
            <a:bodyPr wrap="square" rtlCol="0">
              <a:spAutoFit/>
            </a:bodyPr>
            <a:lstStyle/>
            <a:p>
              <a:pPr defTabSz="1219170" eaLnBrk="0" fontAlgn="base" hangingPunct="0">
                <a:spcBef>
                  <a:spcPct val="0"/>
                </a:spcBef>
                <a:spcAft>
                  <a:spcPct val="0"/>
                </a:spcAft>
              </a:pPr>
              <a:r>
                <a:rPr lang="zh-CN" altLang="en-US" sz="2400" i="1">
                  <a:solidFill>
                    <a:prstClr val="black"/>
                  </a:solidFill>
                  <a:latin typeface="Arial" panose="020B0604020202020204" pitchFamily="34" charset="0"/>
                  <a:ea typeface="宋体" panose="02010600030101010101" pitchFamily="2" charset="-122"/>
                </a:rPr>
                <a:t>同材质泡沫保温板</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6" name="图片 15"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7" name="文本框 27"/>
          <p:cNvSpPr txBox="1"/>
          <p:nvPr/>
        </p:nvSpPr>
        <p:spPr>
          <a:xfrm>
            <a:off x="719403" y="1527989"/>
            <a:ext cx="5472608" cy="2196627"/>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水平向，暗柱部位相邻预制混凝土夹心保温墙板水平缝中，在浇筑混凝土前填塞相同材质，等厚度的泡沫保温板并用自粘丁基胶带封闭。胶带与接缝两侧的粘结宽度不小于</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25mm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。必要时用机械进行固定。</a:t>
            </a:r>
          </a:p>
        </p:txBody>
      </p:sp>
      <p:sp>
        <p:nvSpPr>
          <p:cNvPr id="18"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pic>
        <p:nvPicPr>
          <p:cNvPr id="19" name="图片 18"/>
          <p:cNvPicPr>
            <a:picLocks noChangeAspect="1"/>
          </p:cNvPicPr>
          <p:nvPr/>
        </p:nvPicPr>
        <p:blipFill>
          <a:blip r:embed="rId3" cstate="print"/>
          <a:stretch>
            <a:fillRect/>
          </a:stretch>
        </p:blipFill>
        <p:spPr>
          <a:xfrm>
            <a:off x="6864085" y="2139404"/>
            <a:ext cx="4475480" cy="3721608"/>
          </a:xfrm>
          <a:prstGeom prst="rect">
            <a:avLst/>
          </a:prstGeom>
          <a:ln>
            <a:solidFill>
              <a:schemeClr val="accent5"/>
            </a:solidFill>
          </a:ln>
        </p:spPr>
      </p:pic>
      <p:grpSp>
        <p:nvGrpSpPr>
          <p:cNvPr id="20" name="组合 19"/>
          <p:cNvGrpSpPr/>
          <p:nvPr/>
        </p:nvGrpSpPr>
        <p:grpSpPr>
          <a:xfrm>
            <a:off x="8747921" y="1614399"/>
            <a:ext cx="2446020" cy="1210056"/>
            <a:chOff x="4953" y="2853"/>
            <a:chExt cx="2889" cy="1588"/>
          </a:xfrm>
        </p:grpSpPr>
        <p:cxnSp>
          <p:nvCxnSpPr>
            <p:cNvPr id="21" name="直接箭头连接符 20"/>
            <p:cNvCxnSpPr/>
            <p:nvPr/>
          </p:nvCxnSpPr>
          <p:spPr>
            <a:xfrm flipH="1">
              <a:off x="4953" y="3492"/>
              <a:ext cx="415" cy="949"/>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22" name="文本框 5"/>
            <p:cNvSpPr txBox="1"/>
            <p:nvPr/>
          </p:nvSpPr>
          <p:spPr>
            <a:xfrm>
              <a:off x="5321" y="2853"/>
              <a:ext cx="2521" cy="606"/>
            </a:xfrm>
            <a:prstGeom prst="rect">
              <a:avLst/>
            </a:prstGeom>
            <a:solidFill>
              <a:srgbClr val="00B0F0"/>
            </a:solidFill>
          </p:spPr>
          <p:txBody>
            <a:bodyPr wrap="square" rtlCol="0">
              <a:spAutoFit/>
            </a:bodyPr>
            <a:lstStyle/>
            <a:p>
              <a:pPr defTabSz="1219170" eaLnBrk="0" fontAlgn="base" hangingPunct="0">
                <a:spcBef>
                  <a:spcPct val="0"/>
                </a:spcBef>
                <a:spcAft>
                  <a:spcPct val="0"/>
                </a:spcAft>
              </a:pPr>
              <a:r>
                <a:rPr lang="zh-CN" altLang="zh-CN" sz="2400" b="1" dirty="0">
                  <a:solidFill>
                    <a:prstClr val="black"/>
                  </a:solidFill>
                  <a:latin typeface="Arial" panose="020B0604020202020204" pitchFamily="34" charset="0"/>
                  <a:ea typeface="宋体" panose="02010600030101010101" pitchFamily="2" charset="-122"/>
                  <a:sym typeface="+mn-ea"/>
                </a:rPr>
                <a:t>自粘丁基胶带</a:t>
              </a:r>
              <a:endParaRPr lang="zh-CN" altLang="en-US" sz="2400" i="1" dirty="0">
                <a:solidFill>
                  <a:prstClr val="black"/>
                </a:solidFill>
                <a:latin typeface="Arial" panose="020B0604020202020204" pitchFamily="34" charset="0"/>
                <a:ea typeface="宋体" panose="02010600030101010101" pitchFamily="2" charset="-122"/>
              </a:endParaRPr>
            </a:p>
          </p:txBody>
        </p:sp>
      </p:grpSp>
      <p:cxnSp>
        <p:nvCxnSpPr>
          <p:cNvPr id="23" name="直接箭头连接符 22"/>
          <p:cNvCxnSpPr/>
          <p:nvPr/>
        </p:nvCxnSpPr>
        <p:spPr>
          <a:xfrm flipH="1" flipV="1">
            <a:off x="8675106" y="2997869"/>
            <a:ext cx="672253" cy="103632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24" name="文本框 7"/>
          <p:cNvSpPr txBox="1"/>
          <p:nvPr/>
        </p:nvSpPr>
        <p:spPr>
          <a:xfrm>
            <a:off x="9332121" y="3988018"/>
            <a:ext cx="1756436" cy="830997"/>
          </a:xfrm>
          <a:prstGeom prst="rect">
            <a:avLst/>
          </a:prstGeom>
          <a:solidFill>
            <a:srgbClr val="00B0F0"/>
          </a:solidFill>
        </p:spPr>
        <p:txBody>
          <a:bodyPr wrap="square" rtlCol="0">
            <a:spAutoFit/>
          </a:bodyPr>
          <a:lstStyle/>
          <a:p>
            <a:pPr defTabSz="1219170" eaLnBrk="0" fontAlgn="base" hangingPunct="0">
              <a:spcBef>
                <a:spcPct val="0"/>
              </a:spcBef>
              <a:spcAft>
                <a:spcPct val="0"/>
              </a:spcAft>
            </a:pPr>
            <a:r>
              <a:rPr lang="zh-CN" altLang="en-US" sz="2400" b="1" i="1" dirty="0">
                <a:solidFill>
                  <a:prstClr val="black"/>
                </a:solidFill>
                <a:latin typeface="Arial" panose="020B0604020202020204" pitchFamily="34" charset="0"/>
                <a:ea typeface="宋体" panose="02010600030101010101" pitchFamily="2" charset="-122"/>
              </a:rPr>
              <a:t>同材质泡沫保温板</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图片 16" descr="2.png"/>
          <p:cNvPicPr>
            <a:picLocks noChangeAspect="1"/>
          </p:cNvPicPr>
          <p:nvPr/>
        </p:nvPicPr>
        <p:blipFill>
          <a:blip r:embed="rId2" cstate="print">
            <a:duotone>
              <a:schemeClr val="bg2">
                <a:shade val="45000"/>
                <a:satMod val="135000"/>
              </a:schemeClr>
              <a:prstClr val="white"/>
            </a:duotone>
          </a:blip>
          <a:stretch>
            <a:fillRect/>
          </a:stretch>
        </p:blipFill>
        <p:spPr>
          <a:xfrm>
            <a:off x="7168810" y="1284819"/>
            <a:ext cx="4879436" cy="5082108"/>
          </a:xfrm>
          <a:prstGeom prst="rect">
            <a:avLst/>
          </a:prstGeom>
        </p:spPr>
      </p:pic>
      <p:sp>
        <p:nvSpPr>
          <p:cNvPr id="18" name="文本框 27"/>
          <p:cNvSpPr txBox="1"/>
          <p:nvPr/>
        </p:nvSpPr>
        <p:spPr>
          <a:xfrm>
            <a:off x="719403" y="1527989"/>
            <a:ext cx="5568619" cy="1765612"/>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pPr indent="480048" defTabSz="1219170" eaLnBrk="0" fontAlgn="base" hangingPunct="0">
              <a:lnSpc>
                <a:spcPct val="150000"/>
              </a:lnSpc>
              <a:spcBef>
                <a:spcPct val="0"/>
              </a:spcBef>
              <a:spcAft>
                <a:spcPct val="0"/>
              </a:spcAft>
            </a:pP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PCL</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板与相邻预制混凝土夹心保温墙板垂直缝中，在浇筑混凝土前填塞相同材质，等厚度的泡沫保温板并用自粘丁基胶带封闭。胶带与接缝两侧的粘结宽度不小于</a:t>
            </a:r>
            <a:r>
              <a:rPr lang="en-US" altLang="zh-CN"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25mm</a:t>
            </a:r>
            <a:r>
              <a:rPr lang="zh-CN" altLang="en-US" sz="1867" dirty="0">
                <a:solidFill>
                  <a:prstClr val="black">
                    <a:lumMod val="65000"/>
                    <a:lumOff val="35000"/>
                  </a:prstClr>
                </a:solidFill>
                <a:latin typeface="微软雅黑" panose="020B0503020204020204" pitchFamily="34" charset="-122"/>
                <a:ea typeface="微软雅黑" panose="020B0503020204020204" pitchFamily="34" charset="-122"/>
                <a:cs typeface="微软雅黑" panose="020B0503020204020204" pitchFamily="34" charset="-122"/>
              </a:rPr>
              <a:t>。必要时用机械进行固定。</a:t>
            </a:r>
          </a:p>
        </p:txBody>
      </p:sp>
      <p:sp>
        <p:nvSpPr>
          <p:cNvPr id="19" name="文本框 29"/>
          <p:cNvSpPr txBox="1"/>
          <p:nvPr/>
        </p:nvSpPr>
        <p:spPr>
          <a:xfrm>
            <a:off x="1295468" y="801173"/>
            <a:ext cx="4896544" cy="584775"/>
          </a:xfrm>
          <a:prstGeom prst="rect">
            <a:avLst/>
          </a:prstGeom>
          <a:noFill/>
        </p:spPr>
        <p:txBody>
          <a:bodyPr wrap="square" rtlCol="0">
            <a:spAutoFit/>
          </a:bodyPr>
          <a:lstStyle/>
          <a:p>
            <a:pPr defTabSz="1219170" eaLnBrk="0" fontAlgn="base" hangingPunct="0">
              <a:spcBef>
                <a:spcPct val="0"/>
              </a:spcBef>
              <a:spcAft>
                <a:spcPct val="0"/>
              </a:spcAft>
            </a:pPr>
            <a:r>
              <a:rPr lang="zh-CN" altLang="en-US" sz="3200" b="1" dirty="0">
                <a:solidFill>
                  <a:prstClr val="black"/>
                </a:solidFill>
                <a:latin typeface="宋体" panose="02010600030101010101" pitchFamily="2" charset="-122"/>
                <a:ea typeface="宋体" panose="02010600030101010101" pitchFamily="2" charset="-122"/>
              </a:rPr>
              <a:t>外墙封堵施工</a:t>
            </a:r>
          </a:p>
        </p:txBody>
      </p:sp>
      <p:pic>
        <p:nvPicPr>
          <p:cNvPr id="20" name="图片 19"/>
          <p:cNvPicPr>
            <a:picLocks noChangeAspect="1"/>
          </p:cNvPicPr>
          <p:nvPr/>
        </p:nvPicPr>
        <p:blipFill>
          <a:blip r:embed="rId3" cstate="print"/>
          <a:stretch>
            <a:fillRect/>
          </a:stretch>
        </p:blipFill>
        <p:spPr>
          <a:xfrm>
            <a:off x="6754971" y="1797559"/>
            <a:ext cx="4717627" cy="3925063"/>
          </a:xfrm>
          <a:prstGeom prst="rect">
            <a:avLst/>
          </a:prstGeom>
          <a:ln>
            <a:solidFill>
              <a:schemeClr val="accent5"/>
            </a:solidFill>
          </a:ln>
        </p:spPr>
      </p:pic>
      <p:cxnSp>
        <p:nvCxnSpPr>
          <p:cNvPr id="21" name="直接箭头连接符 20"/>
          <p:cNvCxnSpPr/>
          <p:nvPr/>
        </p:nvCxnSpPr>
        <p:spPr>
          <a:xfrm flipH="1">
            <a:off x="10471840" y="2414779"/>
            <a:ext cx="334433" cy="1705356"/>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22" name="文本框 5"/>
          <p:cNvSpPr txBox="1"/>
          <p:nvPr/>
        </p:nvSpPr>
        <p:spPr>
          <a:xfrm>
            <a:off x="9211999" y="1888237"/>
            <a:ext cx="2134447" cy="461665"/>
          </a:xfrm>
          <a:prstGeom prst="rect">
            <a:avLst/>
          </a:prstGeom>
          <a:solidFill>
            <a:srgbClr val="00B0F0"/>
          </a:solidFill>
        </p:spPr>
        <p:txBody>
          <a:bodyPr wrap="square" rtlCol="0">
            <a:spAutoFit/>
          </a:bodyPr>
          <a:lstStyle/>
          <a:p>
            <a:pPr defTabSz="1219170" eaLnBrk="0" fontAlgn="base" hangingPunct="0">
              <a:spcBef>
                <a:spcPct val="0"/>
              </a:spcBef>
              <a:spcAft>
                <a:spcPct val="0"/>
              </a:spcAft>
            </a:pPr>
            <a:r>
              <a:rPr lang="zh-CN" altLang="zh-CN" sz="2400" b="1">
                <a:solidFill>
                  <a:prstClr val="black"/>
                </a:solidFill>
                <a:latin typeface="Arial" panose="020B0604020202020204" pitchFamily="34" charset="0"/>
                <a:ea typeface="宋体" panose="02010600030101010101" pitchFamily="2" charset="-122"/>
                <a:sym typeface="+mn-ea"/>
              </a:rPr>
              <a:t>自粘丁基胶带</a:t>
            </a:r>
            <a:endParaRPr lang="zh-CN" altLang="en-US" sz="2400" i="1">
              <a:solidFill>
                <a:prstClr val="black"/>
              </a:solidFill>
              <a:latin typeface="Arial" panose="020B0604020202020204" pitchFamily="34" charset="0"/>
              <a:ea typeface="宋体" panose="02010600030101010101" pitchFamily="2" charset="-122"/>
            </a:endParaRPr>
          </a:p>
        </p:txBody>
      </p:sp>
      <p:cxnSp>
        <p:nvCxnSpPr>
          <p:cNvPr id="23" name="直接箭头连接符 22"/>
          <p:cNvCxnSpPr/>
          <p:nvPr/>
        </p:nvCxnSpPr>
        <p:spPr>
          <a:xfrm flipH="1">
            <a:off x="8648117" y="2206753"/>
            <a:ext cx="645160" cy="99060"/>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
        <p:nvSpPr>
          <p:cNvPr id="24" name="文本框 7"/>
          <p:cNvSpPr txBox="1"/>
          <p:nvPr/>
        </p:nvSpPr>
        <p:spPr>
          <a:xfrm>
            <a:off x="6193631" y="3729229"/>
            <a:ext cx="2724573" cy="461665"/>
          </a:xfrm>
          <a:prstGeom prst="rect">
            <a:avLst/>
          </a:prstGeom>
          <a:solidFill>
            <a:srgbClr val="00B0F0"/>
          </a:solidFill>
        </p:spPr>
        <p:txBody>
          <a:bodyPr wrap="square" rtlCol="0">
            <a:spAutoFit/>
          </a:bodyPr>
          <a:lstStyle/>
          <a:p>
            <a:pPr defTabSz="1219170" eaLnBrk="0" fontAlgn="base" hangingPunct="0">
              <a:spcBef>
                <a:spcPct val="0"/>
              </a:spcBef>
              <a:spcAft>
                <a:spcPct val="0"/>
              </a:spcAft>
            </a:pPr>
            <a:r>
              <a:rPr lang="zh-CN" altLang="en-US" sz="2400" i="1">
                <a:solidFill>
                  <a:prstClr val="black"/>
                </a:solidFill>
                <a:latin typeface="Arial" panose="020B0604020202020204" pitchFamily="34" charset="0"/>
                <a:ea typeface="宋体" panose="02010600030101010101" pitchFamily="2" charset="-122"/>
              </a:rPr>
              <a:t>同材质泡沫保温板</a:t>
            </a:r>
          </a:p>
        </p:txBody>
      </p:sp>
      <p:cxnSp>
        <p:nvCxnSpPr>
          <p:cNvPr id="25" name="直接箭头连接符 24"/>
          <p:cNvCxnSpPr/>
          <p:nvPr/>
        </p:nvCxnSpPr>
        <p:spPr>
          <a:xfrm flipH="1" flipV="1">
            <a:off x="8359406" y="2305812"/>
            <a:ext cx="288713" cy="1469136"/>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cxnSp>
        <p:nvCxnSpPr>
          <p:cNvPr id="26" name="直接箭头连接符 25"/>
          <p:cNvCxnSpPr/>
          <p:nvPr/>
        </p:nvCxnSpPr>
        <p:spPr>
          <a:xfrm>
            <a:off x="8743793" y="3947923"/>
            <a:ext cx="1728047" cy="432055"/>
          </a:xfrm>
          <a:prstGeom prst="straightConnector1">
            <a:avLst/>
          </a:prstGeom>
          <a:ln>
            <a:tailEnd type="arrow" w="med" len="med"/>
          </a:ln>
        </p:spPr>
        <p:style>
          <a:lnRef idx="3">
            <a:schemeClr val="dk1"/>
          </a:lnRef>
          <a:fillRef idx="0">
            <a:schemeClr val="dk1"/>
          </a:fillRef>
          <a:effectRef idx="2">
            <a:schemeClr val="dk1"/>
          </a:effectRef>
          <a:fontRef idx="minor">
            <a:schemeClr val="tx1"/>
          </a:fontRef>
        </p:style>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REFSHAPE" val="978290516"/>
  <p:tag name="KSO_WM_UNIT_PLACING_PICTURE_USER_VIEWPORT" val="{&quot;height&quot;:5980,&quot;width&quot;:11900}"/>
</p:tagLst>
</file>

<file path=ppt/tags/tag2.xml><?xml version="1.0" encoding="utf-8"?>
<p:tagLst xmlns:a="http://schemas.openxmlformats.org/drawingml/2006/main" xmlns:r="http://schemas.openxmlformats.org/officeDocument/2006/relationships" xmlns:p="http://schemas.openxmlformats.org/presentationml/2006/main">
  <p:tag name="REFSHAPE" val="1104058300"/>
  <p:tag name="KSO_WM_UNIT_PLACING_PICTURE_USER_VIEWPORT" val="{&quot;height&quot;:15840,&quot;width&quot;:12672}"/>
</p:tagLst>
</file>

<file path=ppt/tags/tag3.xml><?xml version="1.0" encoding="utf-8"?>
<p:tagLst xmlns:a="http://schemas.openxmlformats.org/drawingml/2006/main" xmlns:r="http://schemas.openxmlformats.org/officeDocument/2006/relationships" xmlns:p="http://schemas.openxmlformats.org/presentationml/2006/main">
  <p:tag name="REFSHAPE" val="1180740228"/>
  <p:tag name="KSO_WM_UNIT_PLACING_PICTURE_USER_VIEWPORT" val="{&quot;height&quot;:2220,&quot;width&quot;:531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1042</Words>
  <Application>Microsoft Office PowerPoint</Application>
  <PresentationFormat>宽屏</PresentationFormat>
  <Paragraphs>70</Paragraphs>
  <Slides>17</Slides>
  <Notes>0</Notes>
  <HiddenSlides>0</HiddenSlides>
  <MMClips>0</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17</vt:i4>
      </vt:variant>
    </vt:vector>
  </HeadingPairs>
  <TitlesOfParts>
    <vt:vector size="27" baseType="lpstr">
      <vt:lpstr>等线</vt:lpstr>
      <vt:lpstr>等线 Light</vt:lpstr>
      <vt:lpstr>黑体</vt:lpstr>
      <vt:lpstr>宋体</vt:lpstr>
      <vt:lpstr>微软雅黑</vt:lpstr>
      <vt:lpstr>Arial</vt:lpstr>
      <vt:lpstr>Calibri</vt:lpstr>
      <vt:lpstr>Times New Roman</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赵卫</dc:creator>
  <cp:lastModifiedBy>赵卫</cp:lastModifiedBy>
  <cp:revision>2</cp:revision>
  <dcterms:created xsi:type="dcterms:W3CDTF">2021-08-23T09:53:34Z</dcterms:created>
  <dcterms:modified xsi:type="dcterms:W3CDTF">2021-08-23T09:56:49Z</dcterms:modified>
</cp:coreProperties>
</file>