
<file path=[Content_Types].xml><?xml version="1.0" encoding="utf-8"?>
<Types xmlns="http://schemas.openxmlformats.org/package/2006/content-types">
  <Default Extension="com&amp;app=2002&amp;size=f9999,10000&amp;q=a80&amp;n=0&amp;g=0n&amp;fmt=jpeg" ContentType="image/jpeg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omments/comment1.xml" ContentType="application/vnd.openxmlformats-officedocument.presentationml.comments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comments/comment2.xml" ContentType="application/vnd.openxmlformats-officedocument.presentationml.comments+xml"/>
  <Override PartName="/ppt/notesSlides/notesSlide4.xml" ContentType="application/vnd.openxmlformats-officedocument.presentationml.notesSlide+xml"/>
  <Override PartName="/ppt/comments/comment3.xml" ContentType="application/vnd.openxmlformats-officedocument.presentationml.comments+xml"/>
  <Override PartName="/ppt/notesSlides/notesSlide5.xml" ContentType="application/vnd.openxmlformats-officedocument.presentationml.notesSlide+xml"/>
  <Override PartName="/ppt/comments/comment4.xml" ContentType="application/vnd.openxmlformats-officedocument.presentationml.comments+xml"/>
  <Override PartName="/ppt/notesSlides/notesSlide6.xml" ContentType="application/vnd.openxmlformats-officedocument.presentationml.notesSlide+xml"/>
  <Override PartName="/ppt/comments/comment5.xml" ContentType="application/vnd.openxmlformats-officedocument.presentationml.comments+xml"/>
  <Override PartName="/ppt/notesSlides/notesSlide7.xml" ContentType="application/vnd.openxmlformats-officedocument.presentationml.notesSlide+xml"/>
  <Override PartName="/ppt/comments/comment6.xml" ContentType="application/vnd.openxmlformats-officedocument.presentationml.comments+xml"/>
  <Override PartName="/ppt/notesSlides/notesSlide8.xml" ContentType="application/vnd.openxmlformats-officedocument.presentationml.notesSlide+xml"/>
  <Override PartName="/ppt/comments/comment7.xml" ContentType="application/vnd.openxmlformats-officedocument.presentationml.comments+xml"/>
  <Override PartName="/ppt/notesSlides/notesSlide9.xml" ContentType="application/vnd.openxmlformats-officedocument.presentationml.notesSlide+xml"/>
  <Override PartName="/ppt/comments/comment8.xml" ContentType="application/vnd.openxmlformats-officedocument.presentationml.comments+xml"/>
  <Override PartName="/ppt/notesSlides/notesSlide10.xml" ContentType="application/vnd.openxmlformats-officedocument.presentationml.notesSlide+xml"/>
  <Override PartName="/ppt/comments/comment9.xml" ContentType="application/vnd.openxmlformats-officedocument.presentationml.comments+xml"/>
  <Override PartName="/ppt/notesSlides/notesSlide11.xml" ContentType="application/vnd.openxmlformats-officedocument.presentationml.notesSlide+xml"/>
  <Override PartName="/ppt/comments/comment10.xml" ContentType="application/vnd.openxmlformats-officedocument.presentationml.comments+xml"/>
  <Override PartName="/ppt/notesSlides/notesSlide12.xml" ContentType="application/vnd.openxmlformats-officedocument.presentationml.notesSlide+xml"/>
  <Override PartName="/ppt/comments/comment11.xml" ContentType="application/vnd.openxmlformats-officedocument.presentationml.comments+xml"/>
  <Override PartName="/ppt/notesSlides/notesSlide13.xml" ContentType="application/vnd.openxmlformats-officedocument.presentationml.notesSlide+xml"/>
  <Override PartName="/ppt/comments/comment12.xml" ContentType="application/vnd.openxmlformats-officedocument.presentationml.comments+xml"/>
  <Override PartName="/ppt/notesSlides/notesSlide14.xml" ContentType="application/vnd.openxmlformats-officedocument.presentationml.notesSlide+xml"/>
  <Override PartName="/ppt/comments/comment13.xml" ContentType="application/vnd.openxmlformats-officedocument.presentationml.comments+xml"/>
  <Override PartName="/ppt/notesSlides/notesSlide15.xml" ContentType="application/vnd.openxmlformats-officedocument.presentationml.notesSlide+xml"/>
  <Override PartName="/ppt/comments/comment14.xml" ContentType="application/vnd.openxmlformats-officedocument.presentationml.comments+xml"/>
  <Override PartName="/ppt/notesSlides/notesSlide16.xml" ContentType="application/vnd.openxmlformats-officedocument.presentationml.notesSlide+xml"/>
  <Override PartName="/ppt/comments/comment15.xml" ContentType="application/vnd.openxmlformats-officedocument.presentationml.comments+xml"/>
  <Override PartName="/ppt/notesSlides/notesSlide17.xml" ContentType="application/vnd.openxmlformats-officedocument.presentationml.notesSlide+xml"/>
  <Override PartName="/ppt/comments/comment16.xml" ContentType="application/vnd.openxmlformats-officedocument.presentationml.comments+xml"/>
  <Override PartName="/ppt/notesSlides/notesSlide18.xml" ContentType="application/vnd.openxmlformats-officedocument.presentationml.notesSlide+xml"/>
  <Override PartName="/ppt/comments/comment17.xml" ContentType="application/vnd.openxmlformats-officedocument.presentationml.comments+xml"/>
  <Override PartName="/ppt/notesSlides/notesSlide19.xml" ContentType="application/vnd.openxmlformats-officedocument.presentationml.notesSlide+xml"/>
  <Override PartName="/ppt/comments/comment18.xml" ContentType="application/vnd.openxmlformats-officedocument.presentationml.comments+xml"/>
  <Override PartName="/ppt/notesSlides/notesSlide20.xml" ContentType="application/vnd.openxmlformats-officedocument.presentationml.notesSlide+xml"/>
  <Override PartName="/ppt/comments/comment19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4"/>
  </p:notesMasterIdLst>
  <p:sldIdLst>
    <p:sldId id="2931" r:id="rId3"/>
    <p:sldId id="3145" r:id="rId4"/>
    <p:sldId id="3219" r:id="rId5"/>
    <p:sldId id="3220" r:id="rId6"/>
    <p:sldId id="3221" r:id="rId7"/>
    <p:sldId id="3222" r:id="rId8"/>
    <p:sldId id="3223" r:id="rId9"/>
    <p:sldId id="3224" r:id="rId10"/>
    <p:sldId id="3225" r:id="rId11"/>
    <p:sldId id="3226" r:id="rId12"/>
    <p:sldId id="3227" r:id="rId13"/>
    <p:sldId id="3130" r:id="rId14"/>
    <p:sldId id="3228" r:id="rId15"/>
    <p:sldId id="3229" r:id="rId16"/>
    <p:sldId id="3230" r:id="rId17"/>
    <p:sldId id="3231" r:id="rId18"/>
    <p:sldId id="3232" r:id="rId19"/>
    <p:sldId id="3233" r:id="rId20"/>
    <p:sldId id="3234" r:id="rId21"/>
    <p:sldId id="3238" r:id="rId22"/>
    <p:sldId id="3129" r:id="rId2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GXQ" initials="G" lastIdx="38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1-14T14:54:00.376" idx="20">
    <p:pos x="10" y="10"/>
    <p:text/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1-14T14:54:00.376" idx="21">
    <p:pos x="10" y="10"/>
    <p:text/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1-14T14:54:00.376" idx="22">
    <p:pos x="10" y="10"/>
    <p:text/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1-14T14:54:00.376" idx="23">
    <p:pos x="10" y="10"/>
    <p:text/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1-14T14:54:00.376" idx="24">
    <p:pos x="10" y="10"/>
    <p:text/>
  </p:cm>
</p:cmLst>
</file>

<file path=ppt/comments/comment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1-14T14:54:00.376" idx="25">
    <p:pos x="10" y="10"/>
    <p:text/>
  </p:cm>
</p:cmLst>
</file>

<file path=ppt/comments/comment7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1-14T14:54:00.376" idx="26">
    <p:pos x="10" y="10"/>
    <p:text/>
  </p:cm>
</p:cmLst>
</file>

<file path=ppt/comments/comment8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1-14T14:54:00.376" idx="27">
    <p:pos x="10" y="10"/>
    <p:text/>
  </p:cm>
</p:cmLst>
</file>

<file path=ppt/comments/comment9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1-14T14:54:00.376" idx="28">
    <p:pos x="10" y="10"/>
    <p:text/>
  </p:cm>
</p:cmLst>
</file>

<file path=ppt/comments/comment10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1-14T14:54:00.376" idx="29">
    <p:pos x="10" y="10"/>
    <p:text/>
  </p:cm>
</p:cmLst>
</file>

<file path=ppt/comments/comment1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1-14T14:54:00.376" idx="30">
    <p:pos x="10" y="10"/>
    <p:text/>
  </p:cm>
</p:cmLst>
</file>

<file path=ppt/comments/comment1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1-14T14:54:00.376" idx="31">
    <p:pos x="10" y="10"/>
    <p:text/>
  </p:cm>
</p:cmLst>
</file>

<file path=ppt/comments/comment1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1-14T14:54:00.376" idx="32">
    <p:pos x="10" y="10"/>
    <p:text/>
  </p:cm>
</p:cmLst>
</file>

<file path=ppt/comments/comment1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1-14T14:54:00.376" idx="33">
    <p:pos x="10" y="10"/>
    <p:text/>
  </p:cm>
</p:cmLst>
</file>

<file path=ppt/comments/comment1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1-14T14:54:00.376" idx="34">
    <p:pos x="10" y="10"/>
    <p:text/>
  </p:cm>
</p:cmLst>
</file>

<file path=ppt/comments/comment1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1-14T14:54:00.376" idx="35">
    <p:pos x="10" y="10"/>
    <p:text/>
  </p:cm>
</p:cmLst>
</file>

<file path=ppt/comments/comment17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1-14T14:54:00.376" idx="36">
    <p:pos x="10" y="10"/>
    <p:text/>
  </p:cm>
</p:cmLst>
</file>

<file path=ppt/comments/comment18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1-14T14:54:00.376" idx="37">
    <p:pos x="10" y="10"/>
    <p:text/>
  </p:cm>
</p:cmLst>
</file>

<file path=ppt/comments/comment19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1-14T14:54:00.376" idx="38">
    <p:pos x="10" y="10"/>
    <p:text/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FD7309-F220-43FC-A803-D0B169CB9EC9}" type="datetimeFigureOut">
              <a:rPr lang="zh-CN" altLang="en-US" smtClean="0"/>
              <a:t>2021/8/23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44C328-1B0B-44BE-B44C-A94247AAE3F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22394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zh-CN" sz="1200" kern="1200" dirty="0">
              <a:solidFill>
                <a:schemeClr val="tx1"/>
              </a:solidFill>
              <a:effectLst/>
              <a:latin typeface="Arial" panose="020B0604020202020204" pitchFamily="34" charset="0"/>
              <a:ea typeface="+mn-ea"/>
              <a:cs typeface="+mn-cs"/>
              <a:sym typeface="Arial" panose="020B0604020202020204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CC3434FA-DBA5-4E25-AEAC-7B935493CF92}" type="slidenum">
              <a:rPr kumimoji="0" lang="en-US" sz="18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en-US" altLang="zh-CN" sz="1200" i="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CC3434FA-DBA5-4E25-AEAC-7B935493CF92}" type="slidenum">
              <a:rPr kumimoji="0" lang="en-US" sz="18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en-US" altLang="zh-CN" sz="1200" i="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CC3434FA-DBA5-4E25-AEAC-7B935493CF92}" type="slidenum">
              <a:rPr kumimoji="0" lang="en-US" sz="18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en-US" altLang="zh-CN" sz="1200" i="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CC3434FA-DBA5-4E25-AEAC-7B935493CF92}" type="slidenum">
              <a:rPr kumimoji="0" lang="en-US" sz="18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en-US" altLang="zh-CN" sz="1200" i="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CC3434FA-DBA5-4E25-AEAC-7B935493CF92}" type="slidenum">
              <a:rPr kumimoji="0" lang="en-US" sz="18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en-US" altLang="zh-CN" sz="1200" i="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CC3434FA-DBA5-4E25-AEAC-7B935493CF92}" type="slidenum">
              <a:rPr kumimoji="0" lang="en-US" sz="18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en-US" altLang="zh-CN" sz="1200" i="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CC3434FA-DBA5-4E25-AEAC-7B935493CF92}" type="slidenum">
              <a:rPr kumimoji="0" lang="en-US" sz="18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en-US" altLang="zh-CN" sz="1200" i="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CC3434FA-DBA5-4E25-AEAC-7B935493CF92}" type="slidenum">
              <a:rPr kumimoji="0" lang="en-US" sz="18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en-US" altLang="zh-CN" sz="1200" i="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CC3434FA-DBA5-4E25-AEAC-7B935493CF92}" type="slidenum">
              <a:rPr kumimoji="0" lang="en-US" sz="18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en-US" altLang="zh-CN" sz="1200" i="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CC3434FA-DBA5-4E25-AEAC-7B935493CF92}" type="slidenum">
              <a:rPr kumimoji="0" lang="en-US" sz="18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en-US" altLang="zh-CN" sz="1200" i="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CC3434FA-DBA5-4E25-AEAC-7B935493CF92}" type="slidenum">
              <a:rPr kumimoji="0" lang="en-US" sz="18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en-US" altLang="zh-CN" sz="1200" i="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CC3434FA-DBA5-4E25-AEAC-7B935493CF92}" type="slidenum">
              <a:rPr kumimoji="0" lang="en-US" sz="18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en-US" altLang="zh-CN" sz="1200" i="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CC3434FA-DBA5-4E25-AEAC-7B935493CF92}" type="slidenum">
              <a:rPr kumimoji="0" lang="en-US" sz="18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en-US" altLang="zh-CN" sz="1200" i="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CC3434FA-DBA5-4E25-AEAC-7B935493CF92}" type="slidenum">
              <a:rPr kumimoji="0" lang="en-US" sz="18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en-US" altLang="zh-CN" sz="1200" i="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CC3434FA-DBA5-4E25-AEAC-7B935493CF92}" type="slidenum">
              <a:rPr kumimoji="0" lang="en-US" sz="18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en-US" altLang="zh-CN" sz="1200" i="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CC3434FA-DBA5-4E25-AEAC-7B935493CF92}" type="slidenum">
              <a:rPr kumimoji="0" lang="en-US" sz="18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en-US" altLang="zh-CN" sz="1200" i="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CC3434FA-DBA5-4E25-AEAC-7B935493CF92}" type="slidenum">
              <a:rPr kumimoji="0" lang="en-US" sz="18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en-US" altLang="zh-CN" sz="1200" i="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CC3434FA-DBA5-4E25-AEAC-7B935493CF92}" type="slidenum">
              <a:rPr kumimoji="0" lang="en-US" sz="18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en-US" altLang="zh-CN" sz="1200" i="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CC3434FA-DBA5-4E25-AEAC-7B935493CF92}" type="slidenum">
              <a:rPr kumimoji="0" lang="en-US" sz="18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en-US" altLang="zh-CN" sz="1200" i="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CC3434FA-DBA5-4E25-AEAC-7B935493CF92}" type="slidenum">
              <a:rPr kumimoji="0" lang="en-US" sz="18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8C0E808-A182-42EF-8AC9-CA728F689E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CE5C3384-FAE1-4DBE-8A03-17F4112022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2DAADD1-1FBA-429B-A382-04A9BAC246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0D388-72A9-475D-9E7E-91D6689E39E2}" type="datetimeFigureOut">
              <a:rPr lang="zh-CN" altLang="en-US" smtClean="0"/>
              <a:t>2021/8/23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E5E9149-CA91-4270-9846-1B64D3A4D3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796314A-61F1-471D-BC93-073F850BC8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8868C-471A-470C-B672-2CCDE64932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827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1B88A34-08D9-414E-96F3-BE7D0571C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1A96875-D423-4DE1-BA03-81A7F4CF65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C280ED0-8CDC-4B2C-964C-6BC95D4A7B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0D388-72A9-475D-9E7E-91D6689E39E2}" type="datetimeFigureOut">
              <a:rPr lang="zh-CN" altLang="en-US" smtClean="0"/>
              <a:t>2021/8/23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DDD8231-E36C-48B7-BFA6-C01A60F19D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B3C369F-4CB9-465C-AC40-C55D91542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8868C-471A-470C-B672-2CCDE64932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2303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94D9F28-B337-4038-AED6-D45624AFC5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2B7DF1CA-57DC-43CE-99EC-FB32814B81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CF7A19A-C2C6-48E0-A608-74D2C1ECEA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0D388-72A9-475D-9E7E-91D6689E39E2}" type="datetimeFigureOut">
              <a:rPr lang="zh-CN" altLang="en-US" smtClean="0"/>
              <a:t>2021/8/23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C4F357B-E9D9-437A-98E0-6144EB7ED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30CD008-CAB5-484D-8CD7-25D779AFC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8868C-471A-470C-B672-2CCDE64932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00823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52480A0-1BC6-44F3-920A-35047C436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1D5292C-C16C-46C9-81C3-BA1A765A9B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9132BB6D-A83B-418F-90A8-0C4A3C5C89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3E65EFD4-4795-47FC-8B03-3AFCBCD0D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0D388-72A9-475D-9E7E-91D6689E39E2}" type="datetimeFigureOut">
              <a:rPr lang="zh-CN" altLang="en-US" smtClean="0"/>
              <a:t>2021/8/23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6F3B4170-DDA4-471B-B582-783E7A217A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41306FFE-A20E-45D2-9A89-8BEFA74154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8868C-471A-470C-B672-2CCDE64932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31034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39221DC-FE7A-4BD1-930E-28C0252587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2E9F9D53-94A8-4540-BEBA-2E64C20320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4EB5CC58-CFFC-4F97-BF30-3864475085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93621662-B665-4364-AAF5-DB3A3B01FC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9764D4A1-0468-4259-B5EE-D2D4A38CB2E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BD419D21-7EBA-4C15-A2B9-1F49C186A9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0D388-72A9-475D-9E7E-91D6689E39E2}" type="datetimeFigureOut">
              <a:rPr lang="zh-CN" altLang="en-US" smtClean="0"/>
              <a:t>2021/8/23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7AF9B305-D6AE-46C5-B45C-C275EAD7CF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A74EBA2B-2CDB-489D-B577-F930D592AB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8868C-471A-470C-B672-2CCDE64932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07897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58F439E-3D65-4118-BB55-282B739717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815B3DAF-BA45-4B78-8CA3-E433B44758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0D388-72A9-475D-9E7E-91D6689E39E2}" type="datetimeFigureOut">
              <a:rPr lang="zh-CN" altLang="en-US" smtClean="0"/>
              <a:t>2021/8/23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0F2B8E41-73C2-42DD-A46C-DD46550D25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A8F8F8EA-5439-46AF-BA34-45F64CE1D0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8868C-471A-470C-B672-2CCDE64932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47463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859735FE-BE2E-4A4D-A2BE-9CB397286D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0D388-72A9-475D-9E7E-91D6689E39E2}" type="datetimeFigureOut">
              <a:rPr lang="zh-CN" altLang="en-US" smtClean="0"/>
              <a:t>2021/8/23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B57DEA5C-B71A-4A6B-B945-71FFBA0955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5A0BBECA-277D-4E1D-BF57-227B7AE38E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8868C-471A-470C-B672-2CCDE64932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35027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A0FF1D1-113E-497F-8E29-417A4D782F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4195FD0-CAB6-44CA-9A6A-D2DB6AB76C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C2D13F31-31D3-4FEF-8D43-F5641210506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32EA2BEE-F79B-4379-88CA-7B07DF8353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0D388-72A9-475D-9E7E-91D6689E39E2}" type="datetimeFigureOut">
              <a:rPr lang="zh-CN" altLang="en-US" smtClean="0"/>
              <a:t>2021/8/23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115BB55-B8DC-4AD6-B6E4-7DBE23E2FB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37B12C5-F2C0-4BBC-8226-7E50D40FC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8868C-471A-470C-B672-2CCDE64932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50879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3152B26-B568-4690-8712-663E7A7AB5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6AAC81E4-FB54-42C1-8D8C-90572FBEA9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54827716-07C6-4D8E-8D82-257E5A08FD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180A8B13-458F-4A84-B327-5322978495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0D388-72A9-475D-9E7E-91D6689E39E2}" type="datetimeFigureOut">
              <a:rPr lang="zh-CN" altLang="en-US" smtClean="0"/>
              <a:t>2021/8/23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DA564AE0-C552-461B-B26C-DBED97570C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5D01560-8969-4111-8FC4-8560C69A3C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8868C-471A-470C-B672-2CCDE64932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71223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01CF34D-0A98-4070-9E71-656E0A6E3E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DA9E10D8-E420-4864-8FF7-B63765E227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E4B83B2-2425-41E4-98AF-E43AE1C61A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0D388-72A9-475D-9E7E-91D6689E39E2}" type="datetimeFigureOut">
              <a:rPr lang="zh-CN" altLang="en-US" smtClean="0"/>
              <a:t>2021/8/23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AE3C6A6-E264-4B9E-8C5C-782EF0D2CA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55D4A0E-829F-4B01-BF14-9EDD33FF2C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8868C-471A-470C-B672-2CCDE64932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59515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1D71EC53-0716-4F2C-BAEE-3B0A1415C6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69940CAF-6BC5-43B7-829C-1B7A5EE57D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399ADAA-B858-4F72-B865-AEACC05F75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0D388-72A9-475D-9E7E-91D6689E39E2}" type="datetimeFigureOut">
              <a:rPr lang="zh-CN" altLang="en-US" smtClean="0"/>
              <a:t>2021/8/23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CB057FE-4B04-4369-BF8F-4ADA242A4E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D3D1EE7-6C91-48DA-A003-DE3460C4F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8868C-471A-470C-B672-2CCDE64932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50942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/>
        </p:nvSpPr>
        <p:spPr>
          <a:xfrm>
            <a:off x="2208235" y="343487"/>
            <a:ext cx="9984000" cy="54863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6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FF513-780D-4955-8382-136458F5185D}" type="datetimeFigureOut">
              <a:rPr lang="zh-CN" altLang="en-US" smtClean="0"/>
              <a:t>2021/8/23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zh-CN" altLang="en-US"/>
              <a:t>Page  </a:t>
            </a:r>
            <a:fld id="{24A3AEF5-5C78-4DE7-B051-D3313D61EC6F}" type="slidenum">
              <a:rPr lang="zh-CN" altLang="en-US" smtClean="0"/>
              <a:t>‹#›</a:t>
            </a:fld>
            <a:endParaRPr lang="en-US" sz="2160" b="0"/>
          </a:p>
        </p:txBody>
      </p:sp>
      <p:sp>
        <p:nvSpPr>
          <p:cNvPr id="7" name="矩形 6"/>
          <p:cNvSpPr/>
          <p:nvPr userDrawn="1"/>
        </p:nvSpPr>
        <p:spPr>
          <a:xfrm>
            <a:off x="9295884" y="6446389"/>
            <a:ext cx="2880000" cy="400195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dist"/>
            <a:endParaRPr lang="zh-CN" altLang="en-US" sz="1620" dirty="0"/>
          </a:p>
        </p:txBody>
      </p:sp>
      <p:sp>
        <p:nvSpPr>
          <p:cNvPr id="8" name="矩形 7"/>
          <p:cNvSpPr/>
          <p:nvPr userDrawn="1"/>
        </p:nvSpPr>
        <p:spPr>
          <a:xfrm>
            <a:off x="0" y="340617"/>
            <a:ext cx="669365" cy="57733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60"/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2" cstate="screen"/>
          <a:stretch>
            <a:fillRect/>
          </a:stretch>
        </p:blipFill>
        <p:spPr>
          <a:xfrm>
            <a:off x="675744" y="145436"/>
            <a:ext cx="1604211" cy="445223"/>
          </a:xfrm>
          <a:prstGeom prst="rect">
            <a:avLst/>
          </a:prstGeom>
        </p:spPr>
      </p:pic>
      <p:sp>
        <p:nvSpPr>
          <p:cNvPr id="12" name="标题 1"/>
          <p:cNvSpPr txBox="1"/>
          <p:nvPr userDrawn="1"/>
        </p:nvSpPr>
        <p:spPr>
          <a:xfrm>
            <a:off x="9390876" y="6430986"/>
            <a:ext cx="2675249" cy="408409"/>
          </a:xfrm>
          <a:prstGeom prst="rect">
            <a:avLst/>
          </a:prstGeom>
        </p:spPr>
        <p:txBody>
          <a:bodyPr vert="horz" lIns="82296" tIns="41148" rIns="82296" bIns="41148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indent="0" algn="dist" defTabSz="109728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1200" i="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品质改变世界</a:t>
            </a:r>
            <a:br>
              <a:rPr lang="en-US" altLang="zh-CN" sz="1200" i="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en-US" altLang="zh-CN" sz="960" b="1" i="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QUALITY   CHANGES   THE  WORLD</a:t>
            </a:r>
            <a:endParaRPr lang="zh-CN" altLang="en-US" sz="960" b="1" i="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" name="矩形 13"/>
          <p:cNvSpPr/>
          <p:nvPr userDrawn="1"/>
        </p:nvSpPr>
        <p:spPr>
          <a:xfrm>
            <a:off x="0" y="6398474"/>
            <a:ext cx="12192000" cy="54863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60"/>
          </a:p>
        </p:txBody>
      </p:sp>
      <p:grpSp>
        <p:nvGrpSpPr>
          <p:cNvPr id="11" name="组合 47"/>
          <p:cNvGrpSpPr/>
          <p:nvPr userDrawn="1"/>
        </p:nvGrpSpPr>
        <p:grpSpPr>
          <a:xfrm>
            <a:off x="1514687" y="794005"/>
            <a:ext cx="220980" cy="191262"/>
            <a:chOff x="0" y="0"/>
            <a:chExt cx="185199" cy="193613"/>
          </a:xfrm>
        </p:grpSpPr>
        <p:sp>
          <p:nvSpPr>
            <p:cNvPr id="13" name="矩形 31"/>
            <p:cNvSpPr/>
            <p:nvPr/>
          </p:nvSpPr>
          <p:spPr>
            <a:xfrm>
              <a:off x="-1" y="-1"/>
              <a:ext cx="152164" cy="161881"/>
            </a:xfrm>
            <a:prstGeom prst="rect">
              <a:avLst/>
            </a:prstGeom>
            <a:noFill/>
            <a:ln w="19050" cap="flat">
              <a:solidFill>
                <a:srgbClr val="808080"/>
              </a:solidFill>
              <a:prstDash val="solid"/>
              <a:miter lim="8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矩形 32"/>
            <p:cNvSpPr/>
            <p:nvPr/>
          </p:nvSpPr>
          <p:spPr>
            <a:xfrm>
              <a:off x="33036" y="31733"/>
              <a:ext cx="152164" cy="161881"/>
            </a:xfrm>
            <a:prstGeom prst="rect">
              <a:avLst/>
            </a:prstGeom>
            <a:gradFill flip="none" rotWithShape="1">
              <a:gsLst>
                <a:gs pos="0">
                  <a:srgbClr val="BC000D"/>
                </a:gs>
                <a:gs pos="100000">
                  <a:srgbClr val="FF0517"/>
                </a:gs>
              </a:gsLst>
              <a:lin ang="189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0" name="文本框 29"/>
          <p:cNvSpPr txBox="1"/>
          <p:nvPr userDrawn="1"/>
        </p:nvSpPr>
        <p:spPr>
          <a:xfrm>
            <a:off x="2172547" y="794005"/>
            <a:ext cx="6071447" cy="535531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endParaRPr lang="zh-CN" altLang="en-US" sz="2880" i="0">
              <a:latin typeface="Times New Roman" panose="02020603050405020304" charset="0"/>
              <a:ea typeface="微软雅黑" panose="020B0503020204020204" pitchFamily="34" charset="-122"/>
              <a:cs typeface="Times New Roman" panose="020206030504050203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0391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8" name="矩形 7"/>
          <p:cNvSpPr/>
          <p:nvPr userDrawn="1"/>
        </p:nvSpPr>
        <p:spPr>
          <a:xfrm>
            <a:off x="0" y="340617"/>
            <a:ext cx="669365" cy="57733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60"/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2" cstate="screen"/>
          <a:stretch>
            <a:fillRect/>
          </a:stretch>
        </p:blipFill>
        <p:spPr>
          <a:xfrm>
            <a:off x="675744" y="145436"/>
            <a:ext cx="1604211" cy="445223"/>
          </a:xfrm>
          <a:prstGeom prst="rect">
            <a:avLst/>
          </a:prstGeom>
        </p:spPr>
      </p:pic>
      <p:sp>
        <p:nvSpPr>
          <p:cNvPr id="10" name="矩形 9"/>
          <p:cNvSpPr/>
          <p:nvPr userDrawn="1"/>
        </p:nvSpPr>
        <p:spPr>
          <a:xfrm>
            <a:off x="2208235" y="343487"/>
            <a:ext cx="9984000" cy="54863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60"/>
          </a:p>
        </p:txBody>
      </p:sp>
      <p:sp>
        <p:nvSpPr>
          <p:cNvPr id="15" name="矩形 14"/>
          <p:cNvSpPr/>
          <p:nvPr userDrawn="1"/>
        </p:nvSpPr>
        <p:spPr>
          <a:xfrm>
            <a:off x="9295884" y="6446389"/>
            <a:ext cx="2880000" cy="400195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dist"/>
            <a:endParaRPr lang="zh-CN" altLang="en-US" sz="1620" dirty="0"/>
          </a:p>
        </p:txBody>
      </p:sp>
      <p:sp>
        <p:nvSpPr>
          <p:cNvPr id="16" name="标题 1"/>
          <p:cNvSpPr txBox="1"/>
          <p:nvPr userDrawn="1"/>
        </p:nvSpPr>
        <p:spPr>
          <a:xfrm>
            <a:off x="9390876" y="6430986"/>
            <a:ext cx="2675249" cy="408409"/>
          </a:xfrm>
          <a:prstGeom prst="rect">
            <a:avLst/>
          </a:prstGeom>
        </p:spPr>
        <p:txBody>
          <a:bodyPr vert="horz" lIns="82296" tIns="41148" rIns="82296" bIns="41148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indent="0" algn="dist" defTabSz="109728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1200" i="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品质改变世界</a:t>
            </a:r>
            <a:br>
              <a:rPr lang="en-US" altLang="zh-CN" sz="1200" i="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en-US" altLang="zh-CN" sz="960" b="1" i="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QUALITY   CHANGES   THE  WORLD</a:t>
            </a:r>
            <a:endParaRPr lang="zh-CN" altLang="en-US" sz="960" b="1" i="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" name="矩形 16"/>
          <p:cNvSpPr/>
          <p:nvPr userDrawn="1"/>
        </p:nvSpPr>
        <p:spPr>
          <a:xfrm>
            <a:off x="0" y="6398474"/>
            <a:ext cx="12192000" cy="54863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60"/>
          </a:p>
        </p:txBody>
      </p:sp>
    </p:spTree>
    <p:extLst>
      <p:ext uri="{BB962C8B-B14F-4D97-AF65-F5344CB8AC3E}">
        <p14:creationId xmlns:p14="http://schemas.microsoft.com/office/powerpoint/2010/main" val="41624299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2"/>
            <a:ext cx="10363200" cy="1362076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864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8" name="矩形 7"/>
          <p:cNvSpPr/>
          <p:nvPr userDrawn="1"/>
        </p:nvSpPr>
        <p:spPr>
          <a:xfrm>
            <a:off x="0" y="340617"/>
            <a:ext cx="669365" cy="57733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60"/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2" cstate="screen"/>
          <a:stretch>
            <a:fillRect/>
          </a:stretch>
        </p:blipFill>
        <p:spPr>
          <a:xfrm>
            <a:off x="675744" y="145436"/>
            <a:ext cx="1604211" cy="445223"/>
          </a:xfrm>
          <a:prstGeom prst="rect">
            <a:avLst/>
          </a:prstGeom>
        </p:spPr>
      </p:pic>
      <p:sp>
        <p:nvSpPr>
          <p:cNvPr id="10" name="矩形 9"/>
          <p:cNvSpPr/>
          <p:nvPr userDrawn="1"/>
        </p:nvSpPr>
        <p:spPr>
          <a:xfrm>
            <a:off x="2208235" y="343487"/>
            <a:ext cx="9984000" cy="54863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60"/>
          </a:p>
        </p:txBody>
      </p:sp>
      <p:sp>
        <p:nvSpPr>
          <p:cNvPr id="15" name="矩形 14"/>
          <p:cNvSpPr/>
          <p:nvPr userDrawn="1"/>
        </p:nvSpPr>
        <p:spPr>
          <a:xfrm>
            <a:off x="9295884" y="6446389"/>
            <a:ext cx="2880000" cy="400195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dist"/>
            <a:endParaRPr lang="zh-CN" altLang="en-US" sz="1620" dirty="0"/>
          </a:p>
        </p:txBody>
      </p:sp>
      <p:sp>
        <p:nvSpPr>
          <p:cNvPr id="16" name="标题 1"/>
          <p:cNvSpPr txBox="1"/>
          <p:nvPr userDrawn="1"/>
        </p:nvSpPr>
        <p:spPr>
          <a:xfrm>
            <a:off x="9390876" y="6430986"/>
            <a:ext cx="2675249" cy="408409"/>
          </a:xfrm>
          <a:prstGeom prst="rect">
            <a:avLst/>
          </a:prstGeom>
        </p:spPr>
        <p:txBody>
          <a:bodyPr vert="horz" lIns="82296" tIns="41148" rIns="82296" bIns="41148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indent="0" algn="dist" defTabSz="109728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1200" i="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品质改变世界</a:t>
            </a:r>
            <a:br>
              <a:rPr lang="en-US" altLang="zh-CN" sz="1200" i="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en-US" altLang="zh-CN" sz="960" b="1" i="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QUALITY   CHANGES   THE  WORLD</a:t>
            </a:r>
            <a:endParaRPr lang="zh-CN" altLang="en-US" sz="960" b="1" i="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" name="矩形 16"/>
          <p:cNvSpPr/>
          <p:nvPr userDrawn="1"/>
        </p:nvSpPr>
        <p:spPr>
          <a:xfrm>
            <a:off x="0" y="6398474"/>
            <a:ext cx="12192000" cy="54863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60"/>
          </a:p>
        </p:txBody>
      </p:sp>
    </p:spTree>
    <p:extLst>
      <p:ext uri="{BB962C8B-B14F-4D97-AF65-F5344CB8AC3E}">
        <p14:creationId xmlns:p14="http://schemas.microsoft.com/office/powerpoint/2010/main" val="38693205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333500"/>
            <a:ext cx="5384800" cy="3771900"/>
          </a:xfrm>
        </p:spPr>
        <p:txBody>
          <a:bodyPr/>
          <a:lstStyle>
            <a:lvl1pPr>
              <a:defRPr sz="3360"/>
            </a:lvl1pPr>
            <a:lvl2pPr>
              <a:defRPr sz="2880"/>
            </a:lvl2pPr>
            <a:lvl3pPr>
              <a:defRPr sz="2400"/>
            </a:lvl3pPr>
            <a:lvl4pPr>
              <a:defRPr sz="2160"/>
            </a:lvl4pPr>
            <a:lvl5pPr>
              <a:defRPr sz="2160"/>
            </a:lvl5pPr>
            <a:lvl6pPr>
              <a:defRPr sz="2160"/>
            </a:lvl6pPr>
            <a:lvl7pPr>
              <a:defRPr sz="2160"/>
            </a:lvl7pPr>
            <a:lvl8pPr>
              <a:defRPr sz="2160"/>
            </a:lvl8pPr>
            <a:lvl9pPr>
              <a:defRPr sz="216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333500"/>
            <a:ext cx="5384800" cy="3771900"/>
          </a:xfrm>
        </p:spPr>
        <p:txBody>
          <a:bodyPr/>
          <a:lstStyle>
            <a:lvl1pPr>
              <a:defRPr sz="3360"/>
            </a:lvl1pPr>
            <a:lvl2pPr>
              <a:defRPr sz="2880"/>
            </a:lvl2pPr>
            <a:lvl3pPr>
              <a:defRPr sz="2400"/>
            </a:lvl3pPr>
            <a:lvl4pPr>
              <a:defRPr sz="2160"/>
            </a:lvl4pPr>
            <a:lvl5pPr>
              <a:defRPr sz="2160"/>
            </a:lvl5pPr>
            <a:lvl6pPr>
              <a:defRPr sz="2160"/>
            </a:lvl6pPr>
            <a:lvl7pPr>
              <a:defRPr sz="2160"/>
            </a:lvl7pPr>
            <a:lvl8pPr>
              <a:defRPr sz="2160"/>
            </a:lvl8pPr>
            <a:lvl9pPr>
              <a:defRPr sz="216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9" name="矩形 8"/>
          <p:cNvSpPr/>
          <p:nvPr userDrawn="1"/>
        </p:nvSpPr>
        <p:spPr>
          <a:xfrm>
            <a:off x="0" y="340617"/>
            <a:ext cx="669365" cy="57733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60"/>
          </a:p>
        </p:txBody>
      </p:sp>
      <p:pic>
        <p:nvPicPr>
          <p:cNvPr id="10" name="图片 9"/>
          <p:cNvPicPr>
            <a:picLocks noChangeAspect="1"/>
          </p:cNvPicPr>
          <p:nvPr userDrawn="1"/>
        </p:nvPicPr>
        <p:blipFill>
          <a:blip r:embed="rId2" cstate="screen"/>
          <a:stretch>
            <a:fillRect/>
          </a:stretch>
        </p:blipFill>
        <p:spPr>
          <a:xfrm>
            <a:off x="675744" y="145436"/>
            <a:ext cx="1604211" cy="445223"/>
          </a:xfrm>
          <a:prstGeom prst="rect">
            <a:avLst/>
          </a:prstGeom>
        </p:spPr>
      </p:pic>
      <p:sp>
        <p:nvSpPr>
          <p:cNvPr id="11" name="矩形 10"/>
          <p:cNvSpPr/>
          <p:nvPr userDrawn="1"/>
        </p:nvSpPr>
        <p:spPr>
          <a:xfrm>
            <a:off x="2208235" y="343487"/>
            <a:ext cx="9984000" cy="54863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60"/>
          </a:p>
        </p:txBody>
      </p:sp>
      <p:sp>
        <p:nvSpPr>
          <p:cNvPr id="16" name="矩形 15"/>
          <p:cNvSpPr/>
          <p:nvPr userDrawn="1"/>
        </p:nvSpPr>
        <p:spPr>
          <a:xfrm>
            <a:off x="9295884" y="6446389"/>
            <a:ext cx="2880000" cy="400195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dist"/>
            <a:endParaRPr lang="zh-CN" altLang="en-US" sz="1620" dirty="0"/>
          </a:p>
        </p:txBody>
      </p:sp>
      <p:sp>
        <p:nvSpPr>
          <p:cNvPr id="17" name="标题 1"/>
          <p:cNvSpPr txBox="1"/>
          <p:nvPr userDrawn="1"/>
        </p:nvSpPr>
        <p:spPr>
          <a:xfrm>
            <a:off x="9390876" y="6430986"/>
            <a:ext cx="2675249" cy="408409"/>
          </a:xfrm>
          <a:prstGeom prst="rect">
            <a:avLst/>
          </a:prstGeom>
        </p:spPr>
        <p:txBody>
          <a:bodyPr vert="horz" lIns="82296" tIns="41148" rIns="82296" bIns="41148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indent="0" algn="dist" defTabSz="109728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1200" i="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品质改变世界</a:t>
            </a:r>
            <a:br>
              <a:rPr lang="en-US" altLang="zh-CN" sz="1200" i="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en-US" altLang="zh-CN" sz="960" b="1" i="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QUALITY   CHANGES   THE  WORLD</a:t>
            </a:r>
            <a:endParaRPr lang="zh-CN" altLang="en-US" sz="960" b="1" i="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" name="矩形 17"/>
          <p:cNvSpPr/>
          <p:nvPr userDrawn="1"/>
        </p:nvSpPr>
        <p:spPr>
          <a:xfrm>
            <a:off x="0" y="6398474"/>
            <a:ext cx="12192000" cy="54863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60"/>
          </a:p>
        </p:txBody>
      </p:sp>
    </p:spTree>
    <p:extLst>
      <p:ext uri="{BB962C8B-B14F-4D97-AF65-F5344CB8AC3E}">
        <p14:creationId xmlns:p14="http://schemas.microsoft.com/office/powerpoint/2010/main" val="37254090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5"/>
            <a:ext cx="5386917" cy="639762"/>
          </a:xfrm>
        </p:spPr>
        <p:txBody>
          <a:bodyPr anchor="b"/>
          <a:lstStyle>
            <a:lvl1pPr marL="0" indent="0">
              <a:buNone/>
              <a:defRPr sz="288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880"/>
            </a:lvl1pPr>
            <a:lvl2pPr>
              <a:defRPr sz="2400"/>
            </a:lvl2pPr>
            <a:lvl3pPr>
              <a:defRPr sz="2160"/>
            </a:lvl3pPr>
            <a:lvl4pPr>
              <a:defRPr sz="1920"/>
            </a:lvl4pPr>
            <a:lvl5pPr>
              <a:defRPr sz="1920"/>
            </a:lvl5pPr>
            <a:lvl6pPr>
              <a:defRPr sz="1920"/>
            </a:lvl6pPr>
            <a:lvl7pPr>
              <a:defRPr sz="1920"/>
            </a:lvl7pPr>
            <a:lvl8pPr>
              <a:defRPr sz="1920"/>
            </a:lvl8pPr>
            <a:lvl9pPr>
              <a:defRPr sz="192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72" y="1535115"/>
            <a:ext cx="5389033" cy="639762"/>
          </a:xfrm>
        </p:spPr>
        <p:txBody>
          <a:bodyPr anchor="b"/>
          <a:lstStyle>
            <a:lvl1pPr marL="0" indent="0">
              <a:buNone/>
              <a:defRPr sz="288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72" y="2174875"/>
            <a:ext cx="5389033" cy="3951288"/>
          </a:xfrm>
        </p:spPr>
        <p:txBody>
          <a:bodyPr/>
          <a:lstStyle>
            <a:lvl1pPr>
              <a:defRPr sz="2880"/>
            </a:lvl1pPr>
            <a:lvl2pPr>
              <a:defRPr sz="2400"/>
            </a:lvl2pPr>
            <a:lvl3pPr>
              <a:defRPr sz="2160"/>
            </a:lvl3pPr>
            <a:lvl4pPr>
              <a:defRPr sz="1920"/>
            </a:lvl4pPr>
            <a:lvl5pPr>
              <a:defRPr sz="1920"/>
            </a:lvl5pPr>
            <a:lvl6pPr>
              <a:defRPr sz="1920"/>
            </a:lvl6pPr>
            <a:lvl7pPr>
              <a:defRPr sz="1920"/>
            </a:lvl7pPr>
            <a:lvl8pPr>
              <a:defRPr sz="1920"/>
            </a:lvl8pPr>
            <a:lvl9pPr>
              <a:defRPr sz="192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FF513-780D-4955-8382-136458F5185D}" type="datetimeFigureOut">
              <a:rPr lang="zh-CN" altLang="en-US" smtClean="0"/>
              <a:t>2021/8/23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zh-CN" altLang="en-US"/>
              <a:t>Page  </a:t>
            </a:r>
            <a:fld id="{BFEC90CA-2B8E-4300-AB7A-EE9CB3534AAF}" type="slidenum">
              <a:rPr lang="zh-CN" altLang="en-US" smtClean="0"/>
              <a:t>‹#›</a:t>
            </a:fld>
            <a:endParaRPr lang="en-US" sz="2160" b="0"/>
          </a:p>
        </p:txBody>
      </p:sp>
    </p:spTree>
    <p:extLst>
      <p:ext uri="{BB962C8B-B14F-4D97-AF65-F5344CB8AC3E}">
        <p14:creationId xmlns:p14="http://schemas.microsoft.com/office/powerpoint/2010/main" val="41670825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FF513-780D-4955-8382-136458F5185D}" type="datetimeFigureOut">
              <a:rPr lang="zh-CN" altLang="en-US" smtClean="0"/>
              <a:t>2021/8/23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zh-CN" altLang="en-US"/>
              <a:t>Page  </a:t>
            </a:r>
            <a:fld id="{EC3B684E-2422-4B56-BC94-ADFB85F56457}" type="slidenum">
              <a:rPr lang="zh-CN" altLang="en-US" smtClean="0"/>
              <a:t>‹#›</a:t>
            </a:fld>
            <a:endParaRPr lang="en-US" sz="2160" b="0"/>
          </a:p>
        </p:txBody>
      </p:sp>
    </p:spTree>
    <p:extLst>
      <p:ext uri="{BB962C8B-B14F-4D97-AF65-F5344CB8AC3E}">
        <p14:creationId xmlns:p14="http://schemas.microsoft.com/office/powerpoint/2010/main" val="105422231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FF513-780D-4955-8382-136458F5185D}" type="datetimeFigureOut">
              <a:rPr lang="zh-CN" altLang="en-US" smtClean="0"/>
              <a:t>2021/8/23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zh-CN" altLang="en-US"/>
              <a:t>Page  </a:t>
            </a:r>
            <a:fld id="{14F10515-608A-433A-9E23-591C67923013}" type="slidenum">
              <a:rPr lang="zh-CN" altLang="en-US" smtClean="0"/>
              <a:t>‹#›</a:t>
            </a:fld>
            <a:endParaRPr lang="en-US" sz="2160" b="0"/>
          </a:p>
        </p:txBody>
      </p:sp>
    </p:spTree>
    <p:extLst>
      <p:ext uri="{BB962C8B-B14F-4D97-AF65-F5344CB8AC3E}">
        <p14:creationId xmlns:p14="http://schemas.microsoft.com/office/powerpoint/2010/main" val="6003765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5" y="273052"/>
            <a:ext cx="4011084" cy="1162050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853113"/>
          </a:xfrm>
        </p:spPr>
        <p:txBody>
          <a:bodyPr/>
          <a:lstStyle>
            <a:lvl1pPr>
              <a:defRPr sz="3840"/>
            </a:lvl1pPr>
            <a:lvl2pPr>
              <a:defRPr sz="3360"/>
            </a:lvl2pPr>
            <a:lvl3pPr>
              <a:defRPr sz="288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5" y="1435102"/>
            <a:ext cx="4011084" cy="4691063"/>
          </a:xfrm>
        </p:spPr>
        <p:txBody>
          <a:bodyPr/>
          <a:lstStyle>
            <a:lvl1pPr marL="0" indent="0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FF513-780D-4955-8382-136458F5185D}" type="datetimeFigureOut">
              <a:rPr lang="zh-CN" altLang="en-US" smtClean="0"/>
              <a:t>2021/8/23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zh-CN" altLang="en-US"/>
              <a:t>Page  </a:t>
            </a:r>
            <a:fld id="{3691E52B-479A-4F6D-AAFB-21602456FE7C}" type="slidenum">
              <a:rPr lang="zh-CN" altLang="en-US" smtClean="0"/>
              <a:t>‹#›</a:t>
            </a:fld>
            <a:endParaRPr lang="en-US" sz="2160" b="0"/>
          </a:p>
        </p:txBody>
      </p:sp>
    </p:spTree>
    <p:extLst>
      <p:ext uri="{BB962C8B-B14F-4D97-AF65-F5344CB8AC3E}">
        <p14:creationId xmlns:p14="http://schemas.microsoft.com/office/powerpoint/2010/main" val="219996635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840"/>
            </a:lvl1pPr>
            <a:lvl2pPr marL="548640" indent="0">
              <a:buNone/>
              <a:defRPr sz="3360"/>
            </a:lvl2pPr>
            <a:lvl3pPr marL="1097280" indent="0">
              <a:buNone/>
              <a:defRPr sz="2880"/>
            </a:lvl3pPr>
            <a:lvl4pPr marL="1645920" indent="0">
              <a:buNone/>
              <a:defRPr sz="2400"/>
            </a:lvl4pPr>
            <a:lvl5pPr marL="2194560" indent="0">
              <a:buNone/>
              <a:defRPr sz="2400"/>
            </a:lvl5pPr>
            <a:lvl6pPr marL="2743200" indent="0">
              <a:buNone/>
              <a:defRPr sz="2400"/>
            </a:lvl6pPr>
            <a:lvl7pPr marL="3291840" indent="0">
              <a:buNone/>
              <a:defRPr sz="2400"/>
            </a:lvl7pPr>
            <a:lvl8pPr marL="3840480" indent="0">
              <a:buNone/>
              <a:defRPr sz="2400"/>
            </a:lvl8pPr>
            <a:lvl9pPr marL="4389120" indent="0">
              <a:buNone/>
              <a:defRPr sz="24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FF513-780D-4955-8382-136458F5185D}" type="datetimeFigureOut">
              <a:rPr lang="zh-CN" altLang="en-US" smtClean="0"/>
              <a:t>2021/8/23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zh-CN" altLang="en-US"/>
              <a:t>Page  </a:t>
            </a:r>
            <a:fld id="{53A15B7E-31AC-4A85-9182-060961B515B3}" type="slidenum">
              <a:rPr lang="zh-CN" altLang="en-US" smtClean="0"/>
              <a:t>‹#›</a:t>
            </a:fld>
            <a:endParaRPr lang="en-US" sz="2160" b="0"/>
          </a:p>
        </p:txBody>
      </p:sp>
    </p:spTree>
    <p:extLst>
      <p:ext uri="{BB962C8B-B14F-4D97-AF65-F5344CB8AC3E}">
        <p14:creationId xmlns:p14="http://schemas.microsoft.com/office/powerpoint/2010/main" val="390411553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FF513-780D-4955-8382-136458F5185D}" type="datetimeFigureOut">
              <a:rPr lang="zh-CN" altLang="en-US" smtClean="0"/>
              <a:t>2021/8/23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zh-CN" altLang="en-US"/>
              <a:t>Page  </a:t>
            </a:r>
            <a:fld id="{C31F9880-98E3-4661-B62E-7B01A5B6C130}" type="slidenum">
              <a:rPr lang="zh-CN" altLang="en-US" smtClean="0"/>
              <a:t>‹#›</a:t>
            </a:fld>
            <a:endParaRPr lang="en-US" sz="2160" b="0"/>
          </a:p>
        </p:txBody>
      </p:sp>
    </p:spTree>
    <p:extLst>
      <p:ext uri="{BB962C8B-B14F-4D97-AF65-F5344CB8AC3E}">
        <p14:creationId xmlns:p14="http://schemas.microsoft.com/office/powerpoint/2010/main" val="328949647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28600"/>
            <a:ext cx="2743200" cy="48768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28600"/>
            <a:ext cx="8026400" cy="48768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FF513-780D-4955-8382-136458F5185D}" type="datetimeFigureOut">
              <a:rPr lang="zh-CN" altLang="en-US" smtClean="0"/>
              <a:t>2021/8/23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zh-CN" altLang="en-US"/>
              <a:t>Page  </a:t>
            </a:r>
            <a:fld id="{8CFE8EEF-D915-43BB-9781-6F2200AEBA23}" type="slidenum">
              <a:rPr lang="zh-CN" altLang="en-US" smtClean="0"/>
              <a:t>‹#›</a:t>
            </a:fld>
            <a:endParaRPr lang="en-US" sz="2160" b="0"/>
          </a:p>
        </p:txBody>
      </p:sp>
    </p:spTree>
    <p:extLst>
      <p:ext uri="{BB962C8B-B14F-4D97-AF65-F5344CB8AC3E}">
        <p14:creationId xmlns:p14="http://schemas.microsoft.com/office/powerpoint/2010/main" val="1877462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13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3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6B7C5D6E-9ECE-4FE1-A464-1C225DD825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D346A368-1B7D-4CCE-96BB-4DEB3C3984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9D67580-FD33-4B67-8FB5-BD221436A4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B0D388-72A9-475D-9E7E-91D6689E39E2}" type="datetimeFigureOut">
              <a:rPr lang="zh-CN" altLang="en-US" smtClean="0"/>
              <a:t>2021/8/23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87A326C-6D5D-4060-BBC2-378BCCE1B39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E68F1A4-034F-4862-B4B7-5C4D1021DF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38868C-471A-470C-B672-2CCDE64932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5900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FF513-780D-4955-8382-136458F5185D}" type="datetimeFigureOut">
              <a:rPr lang="zh-CN" altLang="en-US" smtClean="0"/>
              <a:t>2021/8/23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zh-CN" altLang="en-US"/>
              <a:t>Page  </a:t>
            </a:r>
            <a:fld id="{AF40F152-5501-4FC2-B955-87D63B7C38E3}" type="slidenum">
              <a:rPr lang="zh-CN" altLang="en-US" smtClean="0"/>
              <a:t>‹#›</a:t>
            </a:fld>
            <a:endParaRPr lang="en-US"/>
          </a:p>
        </p:txBody>
      </p:sp>
      <p:grpSp>
        <p:nvGrpSpPr>
          <p:cNvPr id="7" name="组合 6"/>
          <p:cNvGrpSpPr/>
          <p:nvPr/>
        </p:nvGrpSpPr>
        <p:grpSpPr>
          <a:xfrm>
            <a:off x="1" y="149209"/>
            <a:ext cx="12192001" cy="793749"/>
            <a:chOff x="0" y="124340"/>
            <a:chExt cx="9144001" cy="661458"/>
          </a:xfrm>
        </p:grpSpPr>
        <p:pic>
          <p:nvPicPr>
            <p:cNvPr id="8" name="Picture 5" descr="D:\Backup\桌面\未标题-2.jpg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2144714" y="302935"/>
              <a:ext cx="6999287" cy="218281"/>
            </a:xfrm>
            <a:prstGeom prst="rect">
              <a:avLst/>
            </a:prstGeom>
            <a:solidFill>
              <a:srgbClr val="EDEDED"/>
            </a:solidFill>
            <a:ln w="9525">
              <a:noFill/>
              <a:miter lim="800000"/>
              <a:headEnd/>
              <a:tailEnd/>
            </a:ln>
          </p:spPr>
        </p:pic>
        <p:sp>
          <p:nvSpPr>
            <p:cNvPr id="9" name="矩形 5"/>
            <p:cNvSpPr>
              <a:spLocks noChangeArrowheads="1"/>
            </p:cNvSpPr>
            <p:nvPr/>
          </p:nvSpPr>
          <p:spPr bwMode="auto">
            <a:xfrm>
              <a:off x="0" y="298965"/>
              <a:ext cx="585788" cy="218282"/>
            </a:xfrm>
            <a:prstGeom prst="rect">
              <a:avLst/>
            </a:prstGeom>
            <a:gradFill rotWithShape="1">
              <a:gsLst>
                <a:gs pos="0">
                  <a:srgbClr val="C00000"/>
                </a:gs>
                <a:gs pos="50000">
                  <a:srgbClr val="FF0000"/>
                </a:gs>
                <a:gs pos="100000">
                  <a:srgbClr val="C00000"/>
                </a:gs>
              </a:gsLst>
              <a:lin ang="5400000" scaled="1"/>
            </a:gradFill>
            <a:ln w="9525">
              <a:noFill/>
              <a:miter lim="800000"/>
            </a:ln>
          </p:spPr>
          <p:txBody>
            <a:bodyPr lIns="185166" tIns="92583" rIns="185166" bIns="92583"/>
            <a:lstStyle/>
            <a:p>
              <a:pPr>
                <a:buFont typeface="Arial" panose="020B0604020202020204" pitchFamily="34" charset="0"/>
                <a:buNone/>
                <a:defRPr/>
              </a:pPr>
              <a:endParaRPr lang="zh-CN" altLang="zh-CN" sz="2160">
                <a:solidFill>
                  <a:srgbClr val="000000"/>
                </a:solidFill>
                <a:latin typeface="Arial" panose="020B0604020202020204" pitchFamily="34" charset="0"/>
                <a:ea typeface="华文细黑" panose="02010600040101010101" pitchFamily="2" charset="-122"/>
                <a:sym typeface="Arial" panose="020B0604020202020204" pitchFamily="34" charset="0"/>
              </a:endParaRPr>
            </a:p>
          </p:txBody>
        </p:sp>
        <p:pic>
          <p:nvPicPr>
            <p:cNvPr id="10" name="Picture 2"/>
            <p:cNvPicPr>
              <a:picLocks noChangeAspect="1" noChangeArrowheads="1"/>
            </p:cNvPicPr>
            <p:nvPr/>
          </p:nvPicPr>
          <p:blipFill>
            <a:blip r:embed="rId15" cstate="screen"/>
            <a:srcRect/>
            <a:stretch>
              <a:fillRect/>
            </a:stretch>
          </p:blipFill>
          <p:spPr bwMode="auto">
            <a:xfrm>
              <a:off x="722314" y="283090"/>
              <a:ext cx="1296987" cy="2500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" name="Picture 7" descr="未标题-3"/>
            <p:cNvPicPr>
              <a:picLocks noChangeAspect="1" noChangeArrowheads="1"/>
            </p:cNvPicPr>
            <p:nvPr userDrawn="1"/>
          </p:nvPicPr>
          <p:blipFill>
            <a:blip r:embed="rId16" cstate="screen"/>
            <a:srcRect/>
            <a:stretch>
              <a:fillRect/>
            </a:stretch>
          </p:blipFill>
          <p:spPr bwMode="auto">
            <a:xfrm>
              <a:off x="8245475" y="124340"/>
              <a:ext cx="858838" cy="6614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" name="Text Box 8"/>
            <p:cNvSpPr txBox="1">
              <a:spLocks noChangeArrowheads="1"/>
            </p:cNvSpPr>
            <p:nvPr userDrawn="1"/>
          </p:nvSpPr>
          <p:spPr bwMode="auto">
            <a:xfrm>
              <a:off x="6143625" y="259277"/>
              <a:ext cx="2244725" cy="32316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>
                <a:buFont typeface="Arial" panose="020B0604020202020204" pitchFamily="34" charset="0"/>
                <a:buNone/>
                <a:defRPr/>
              </a:pPr>
              <a:r>
                <a:rPr lang="zh-CN" altLang="en-US" sz="1920" b="1" i="0" dirty="0">
                  <a:solidFill>
                    <a:srgbClr val="DDDDDD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发 现 混 凝 土     美</a:t>
              </a:r>
            </a:p>
          </p:txBody>
        </p:sp>
        <p:pic>
          <p:nvPicPr>
            <p:cNvPr id="13" name="图片 11" descr="之副本.png"/>
            <p:cNvPicPr>
              <a:picLocks noChangeAspect="1"/>
            </p:cNvPicPr>
            <p:nvPr userDrawn="1"/>
          </p:nvPicPr>
          <p:blipFill>
            <a:blip r:embed="rId17" cstate="screen"/>
            <a:srcRect/>
            <a:stretch>
              <a:fillRect/>
            </a:stretch>
          </p:blipFill>
          <p:spPr bwMode="auto">
            <a:xfrm>
              <a:off x="7643814" y="124340"/>
              <a:ext cx="331787" cy="4669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865020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1097280" rtl="0" eaLnBrk="1" latinLnBrk="0" hangingPunct="1">
        <a:spcBef>
          <a:spcPct val="0"/>
        </a:spcBef>
        <a:buNone/>
        <a:defRPr sz="528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11480" indent="-411480" algn="l" defTabSz="1097280" rtl="0" eaLnBrk="1" latinLnBrk="0" hangingPunct="1">
        <a:spcBef>
          <a:spcPct val="20000"/>
        </a:spcBef>
        <a:buFont typeface="Arial" panose="020B0604020202020204" pitchFamily="34" charset="0"/>
        <a:buChar char="•"/>
        <a:defRPr sz="3840" kern="1200">
          <a:solidFill>
            <a:schemeClr val="tx1"/>
          </a:solidFill>
          <a:latin typeface="+mn-lt"/>
          <a:ea typeface="+mn-ea"/>
          <a:cs typeface="+mn-cs"/>
        </a:defRPr>
      </a:lvl1pPr>
      <a:lvl2pPr marL="891540" indent="-342900" algn="l" defTabSz="1097280" rtl="0" eaLnBrk="1" latinLnBrk="0" hangingPunct="1">
        <a:spcBef>
          <a:spcPct val="20000"/>
        </a:spcBef>
        <a:buFont typeface="Arial" panose="020B0604020202020204" pitchFamily="34" charset="0"/>
        <a:buChar char="–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indent="-274320" algn="l" defTabSz="109728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8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indent="-274320" algn="l" defTabSz="1097280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68880" indent="-274320" algn="l" defTabSz="1097280" rtl="0" eaLnBrk="1" latinLnBrk="0" hangingPunct="1">
        <a:spcBef>
          <a:spcPct val="20000"/>
        </a:spcBef>
        <a:buFont typeface="Arial" panose="020B0604020202020204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17520" indent="-274320" algn="l" defTabSz="109728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66160" indent="-274320" algn="l" defTabSz="109728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114800" indent="-274320" algn="l" defTabSz="109728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63440" indent="-274320" algn="l" defTabSz="109728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1.xml"/><Relationship Id="rId4" Type="http://schemas.openxmlformats.org/officeDocument/2006/relationships/image" Target="../media/image7.com&amp;app=2002&amp;size=f9999,10000&amp;q=a80&amp;n=0&amp;g=0n&amp;fmt=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.xml"/><Relationship Id="rId5" Type="http://schemas.openxmlformats.org/officeDocument/2006/relationships/comments" Target="../comments/commen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comments" Target="../comments/commen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comments" Target="../comments/commen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5" Type="http://schemas.openxmlformats.org/officeDocument/2006/relationships/comments" Target="../comments/comment6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comments" Target="../comments/commen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8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comments" Target="../comments/commen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comments" Target="../comments/commen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4" Type="http://schemas.openxmlformats.org/officeDocument/2006/relationships/comments" Target="../comments/commen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4" Type="http://schemas.openxmlformats.org/officeDocument/2006/relationships/comments" Target="../comments/commen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5" Type="http://schemas.openxmlformats.org/officeDocument/2006/relationships/comments" Target="../comments/comment13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4" Type="http://schemas.openxmlformats.org/officeDocument/2006/relationships/comments" Target="../comments/commen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5" Type="http://schemas.openxmlformats.org/officeDocument/2006/relationships/comments" Target="../comments/comment15.xml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5" Type="http://schemas.openxmlformats.org/officeDocument/2006/relationships/comments" Target="../comments/comment16.xml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comments" Target="../comments/comment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4" Type="http://schemas.openxmlformats.org/officeDocument/2006/relationships/comments" Target="../comments/commen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9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810F68BC-41AD-4B87-9368-00BED9CEA3A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2"/>
          <p:cNvSpPr txBox="1">
            <a:spLocks noChangeArrowheads="1"/>
          </p:cNvSpPr>
          <p:nvPr/>
        </p:nvSpPr>
        <p:spPr bwMode="auto">
          <a:xfrm>
            <a:off x="825015" y="2651314"/>
            <a:ext cx="10541971" cy="83099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1097280" eaLnBrk="0" fontAlgn="base" hangingPunct="0">
              <a:spcBef>
                <a:spcPct val="0"/>
              </a:spcBef>
              <a:spcAft>
                <a:spcPct val="0"/>
              </a:spcAft>
              <a:defRPr sz="3600" i="0">
                <a:solidFill>
                  <a:srgbClr val="FFFFFF"/>
                </a:solidFill>
                <a:effectLst>
                  <a:outerShdw blurRad="38100" dist="25400" dir="5400000" rotWithShape="0">
                    <a:srgbClr val="6E747A">
                      <a:alpha val="43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黑体" panose="02010609060101010101" pitchFamily="49" charset="-122"/>
              </a:defRPr>
            </a:pPr>
            <a:r>
              <a:rPr lang="zh-CN" altLang="en-US" sz="4800" dirty="0">
                <a:solidFill>
                  <a:srgbClr val="FFFFFF"/>
                </a:solidFill>
                <a:effectLst>
                  <a:outerShdw blurRad="38100" dist="25400" dir="5400000" rotWithShape="0">
                    <a:srgbClr val="6E747A">
                      <a:alpha val="43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装配式施工测量放线要点</a:t>
            </a:r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47"/>
          <p:cNvGrpSpPr/>
          <p:nvPr/>
        </p:nvGrpSpPr>
        <p:grpSpPr>
          <a:xfrm>
            <a:off x="1972819" y="794005"/>
            <a:ext cx="198882" cy="191262"/>
            <a:chOff x="0" y="0"/>
            <a:chExt cx="185199" cy="193613"/>
          </a:xfrm>
        </p:grpSpPr>
        <p:sp>
          <p:nvSpPr>
            <p:cNvPr id="13" name="矩形 31"/>
            <p:cNvSpPr/>
            <p:nvPr/>
          </p:nvSpPr>
          <p:spPr>
            <a:xfrm>
              <a:off x="-1" y="-1"/>
              <a:ext cx="152164" cy="161881"/>
            </a:xfrm>
            <a:prstGeom prst="rect">
              <a:avLst/>
            </a:prstGeom>
            <a:noFill/>
            <a:ln w="19050" cap="flat">
              <a:solidFill>
                <a:srgbClr val="808080"/>
              </a:solidFill>
              <a:prstDash val="solid"/>
              <a:miter lim="8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 defTabSz="1097280" eaLnBrk="0" fontAlgn="base" hangingPunct="0">
                <a:spcBef>
                  <a:spcPct val="0"/>
                </a:spcBef>
                <a:spcAft>
                  <a:spcPct val="0"/>
                </a:spcAft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4" name="矩形 32"/>
            <p:cNvSpPr/>
            <p:nvPr/>
          </p:nvSpPr>
          <p:spPr>
            <a:xfrm>
              <a:off x="33036" y="31733"/>
              <a:ext cx="152164" cy="161881"/>
            </a:xfrm>
            <a:prstGeom prst="rect">
              <a:avLst/>
            </a:prstGeom>
            <a:gradFill flip="none" rotWithShape="1">
              <a:gsLst>
                <a:gs pos="0">
                  <a:srgbClr val="BC000D"/>
                </a:gs>
                <a:gs pos="100000">
                  <a:srgbClr val="FF0517"/>
                </a:gs>
              </a:gsLst>
              <a:lin ang="189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 defTabSz="1097280" eaLnBrk="0" fontAlgn="base" hangingPunct="0">
                <a:spcBef>
                  <a:spcPct val="0"/>
                </a:spcBef>
                <a:spcAft>
                  <a:spcPct val="0"/>
                </a:spcAft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2564893" y="794005"/>
            <a:ext cx="5464302" cy="535531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defTabSz="109728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sz="2880">
                <a:solidFill>
                  <a:prstClr val="black"/>
                </a:solidFill>
                <a:latin typeface="Times New Roman" panose="02020603050405020304" charset="0"/>
                <a:ea typeface="微软雅黑" panose="020B0503020204020204" pitchFamily="34" charset="-122"/>
                <a:cs typeface="Times New Roman" panose="02020603050405020304" charset="0"/>
              </a:rPr>
              <a:t>测量工作原则</a:t>
            </a:r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1972818" y="1805179"/>
            <a:ext cx="7929372" cy="3158490"/>
          </a:xfrm>
        </p:spPr>
        <p:txBody>
          <a:bodyPr>
            <a:noAutofit/>
          </a:bodyPr>
          <a:lstStyle/>
          <a:p>
            <a:endParaRPr lang="zh-CN" altLang="en-US" sz="1800">
              <a:solidFill>
                <a:schemeClr val="tx1">
                  <a:tint val="75000"/>
                </a:schemeClr>
              </a:solidFill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1800">
                <a:ea typeface="微软雅黑" panose="020B0503020204020204" pitchFamily="34" charset="-122"/>
              </a:rPr>
              <a:t>审查图纸：所有尺寸、建筑物关系进行校核，平面、立面、大样图所标注的同一位置的建筑物尺寸、形状、标高是否一致；室内外标高之间的关系是否正确。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1800">
                <a:ea typeface="微软雅黑" panose="020B0503020204020204" pitchFamily="34" charset="-122"/>
              </a:rPr>
              <a:t>实施测量原则：从整体到局部</a:t>
            </a:r>
            <a:r>
              <a:rPr sz="180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、先主轴在辅助</a:t>
            </a:r>
            <a:r>
              <a:rPr lang="en-US" altLang="zh-CN" sz="180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.</a:t>
            </a:r>
            <a:r>
              <a:rPr sz="180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以精定粗</a:t>
            </a:r>
            <a:r>
              <a:rPr lang="en-US" altLang="zh-CN" sz="180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.</a:t>
            </a:r>
            <a:r>
              <a:rPr sz="180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以大定小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1800">
                <a:ea typeface="微软雅黑" panose="020B0503020204020204" pitchFamily="34" charset="-122"/>
              </a:rPr>
              <a:t>施工前测量方案审批通过（方案中要有：建立测量网络控制图、结构测量放线图、标高传递图、水电定位图、装配墙体定位放线图、模板定位图等）。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47"/>
          <p:cNvGrpSpPr/>
          <p:nvPr/>
        </p:nvGrpSpPr>
        <p:grpSpPr>
          <a:xfrm>
            <a:off x="1972819" y="794005"/>
            <a:ext cx="198882" cy="191262"/>
            <a:chOff x="0" y="0"/>
            <a:chExt cx="185199" cy="193613"/>
          </a:xfrm>
        </p:grpSpPr>
        <p:sp>
          <p:nvSpPr>
            <p:cNvPr id="13" name="矩形 31"/>
            <p:cNvSpPr/>
            <p:nvPr/>
          </p:nvSpPr>
          <p:spPr>
            <a:xfrm>
              <a:off x="-1" y="-1"/>
              <a:ext cx="152164" cy="161881"/>
            </a:xfrm>
            <a:prstGeom prst="rect">
              <a:avLst/>
            </a:prstGeom>
            <a:noFill/>
            <a:ln w="19050" cap="flat">
              <a:solidFill>
                <a:srgbClr val="808080"/>
              </a:solidFill>
              <a:prstDash val="solid"/>
              <a:miter lim="8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 defTabSz="1097280" eaLnBrk="0" fontAlgn="base" hangingPunct="0">
                <a:spcBef>
                  <a:spcPct val="0"/>
                </a:spcBef>
                <a:spcAft>
                  <a:spcPct val="0"/>
                </a:spcAft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4" name="矩形 32"/>
            <p:cNvSpPr/>
            <p:nvPr/>
          </p:nvSpPr>
          <p:spPr>
            <a:xfrm>
              <a:off x="33036" y="31733"/>
              <a:ext cx="152164" cy="161881"/>
            </a:xfrm>
            <a:prstGeom prst="rect">
              <a:avLst/>
            </a:prstGeom>
            <a:gradFill flip="none" rotWithShape="1">
              <a:gsLst>
                <a:gs pos="0">
                  <a:srgbClr val="BC000D"/>
                </a:gs>
                <a:gs pos="100000">
                  <a:srgbClr val="FF0517"/>
                </a:gs>
              </a:gsLst>
              <a:lin ang="189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 defTabSz="1097280" eaLnBrk="0" fontAlgn="base" hangingPunct="0">
                <a:spcBef>
                  <a:spcPct val="0"/>
                </a:spcBef>
                <a:spcAft>
                  <a:spcPct val="0"/>
                </a:spcAft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2564893" y="794005"/>
            <a:ext cx="5464302" cy="535531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defTabSz="109728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sz="2880">
                <a:solidFill>
                  <a:prstClr val="black"/>
                </a:solidFill>
                <a:latin typeface="Times New Roman" panose="02020603050405020304" charset="0"/>
                <a:ea typeface="微软雅黑" panose="020B0503020204020204" pitchFamily="34" charset="-122"/>
                <a:cs typeface="Times New Roman" panose="02020603050405020304" charset="0"/>
              </a:rPr>
              <a:t>测量</a:t>
            </a:r>
            <a:r>
              <a:rPr lang="zh-CN" altLang="en-US" sz="2880">
                <a:solidFill>
                  <a:prstClr val="black"/>
                </a:solidFill>
                <a:latin typeface="Times New Roman" panose="02020603050405020304" charset="0"/>
                <a:ea typeface="微软雅黑" panose="020B0503020204020204" pitchFamily="34" charset="-122"/>
                <a:cs typeface="Times New Roman" panose="02020603050405020304" charset="0"/>
              </a:rPr>
              <a:t>施工准备</a:t>
            </a:r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1284733" y="1850137"/>
            <a:ext cx="4778502" cy="3158490"/>
          </a:xfrm>
        </p:spPr>
        <p:txBody>
          <a:bodyPr>
            <a:noAutofit/>
          </a:bodyPr>
          <a:lstStyle/>
          <a:p>
            <a:endParaRPr lang="zh-CN" altLang="en-US" sz="1800">
              <a:solidFill>
                <a:schemeClr val="tx1">
                  <a:tint val="75000"/>
                </a:schemeClr>
              </a:solidFill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altLang="zh-CN" sz="1800">
                <a:ea typeface="微软雅黑" panose="020B0503020204020204" pitchFamily="34" charset="-122"/>
              </a:rPr>
              <a:t>1</a:t>
            </a:r>
            <a:r>
              <a:rPr lang="zh-CN" altLang="en-US" sz="1800">
                <a:ea typeface="微软雅黑" panose="020B0503020204020204" pitchFamily="34" charset="-122"/>
              </a:rPr>
              <a:t>、所有精密仪器必须经过计量检测，合格后才允许在施工现场使用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altLang="zh-CN" sz="1800">
                <a:ea typeface="微软雅黑" panose="020B0503020204020204" pitchFamily="34" charset="-122"/>
              </a:rPr>
              <a:t>2</a:t>
            </a:r>
            <a:r>
              <a:rPr lang="zh-CN" altLang="en-US" sz="1800">
                <a:ea typeface="微软雅黑" panose="020B0503020204020204" pitchFamily="34" charset="-122"/>
              </a:rPr>
              <a:t>、建立测量仪器台账统一管理，定期维护与保养</a:t>
            </a:r>
          </a:p>
        </p:txBody>
      </p:sp>
      <p:pic>
        <p:nvPicPr>
          <p:cNvPr id="6" name="图片 5" descr="测量工具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6208014" y="1662684"/>
            <a:ext cx="4617720" cy="4169664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47"/>
          <p:cNvGrpSpPr/>
          <p:nvPr/>
        </p:nvGrpSpPr>
        <p:grpSpPr>
          <a:xfrm>
            <a:off x="1972819" y="794005"/>
            <a:ext cx="198882" cy="191262"/>
            <a:chOff x="0" y="0"/>
            <a:chExt cx="185199" cy="193613"/>
          </a:xfrm>
        </p:grpSpPr>
        <p:sp>
          <p:nvSpPr>
            <p:cNvPr id="13" name="矩形 31"/>
            <p:cNvSpPr/>
            <p:nvPr/>
          </p:nvSpPr>
          <p:spPr>
            <a:xfrm>
              <a:off x="-1" y="-1"/>
              <a:ext cx="152164" cy="161881"/>
            </a:xfrm>
            <a:prstGeom prst="rect">
              <a:avLst/>
            </a:prstGeom>
            <a:noFill/>
            <a:ln w="19050" cap="flat">
              <a:solidFill>
                <a:srgbClr val="808080"/>
              </a:solidFill>
              <a:prstDash val="solid"/>
              <a:miter lim="8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 defTabSz="1097280" eaLnBrk="0" fontAlgn="base" hangingPunct="0">
                <a:spcBef>
                  <a:spcPct val="0"/>
                </a:spcBef>
                <a:spcAft>
                  <a:spcPct val="0"/>
                </a:spcAft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4" name="矩形 32"/>
            <p:cNvSpPr/>
            <p:nvPr/>
          </p:nvSpPr>
          <p:spPr>
            <a:xfrm>
              <a:off x="33036" y="31733"/>
              <a:ext cx="152164" cy="161881"/>
            </a:xfrm>
            <a:prstGeom prst="rect">
              <a:avLst/>
            </a:prstGeom>
            <a:gradFill flip="none" rotWithShape="1">
              <a:gsLst>
                <a:gs pos="0">
                  <a:srgbClr val="BC000D"/>
                </a:gs>
                <a:gs pos="100000">
                  <a:srgbClr val="FF0517"/>
                </a:gs>
              </a:gsLst>
              <a:lin ang="189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 defTabSz="1097280" eaLnBrk="0" fontAlgn="base" hangingPunct="0">
                <a:spcBef>
                  <a:spcPct val="0"/>
                </a:spcBef>
                <a:spcAft>
                  <a:spcPct val="0"/>
                </a:spcAft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2564893" y="794005"/>
            <a:ext cx="5464302" cy="535531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defTabSz="109728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sz="2880">
                <a:solidFill>
                  <a:prstClr val="black"/>
                </a:solidFill>
                <a:latin typeface="Times New Roman" panose="02020603050405020304" charset="0"/>
                <a:ea typeface="微软雅黑" panose="020B0503020204020204" pitchFamily="34" charset="-122"/>
                <a:cs typeface="Times New Roman" panose="02020603050405020304" charset="0"/>
              </a:rPr>
              <a:t>前期测量准备</a:t>
            </a:r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1972818" y="1805179"/>
            <a:ext cx="7929372" cy="3158490"/>
          </a:xfrm>
        </p:spPr>
        <p:txBody>
          <a:bodyPr>
            <a:noAutofit/>
          </a:bodyPr>
          <a:lstStyle/>
          <a:p>
            <a:endParaRPr lang="zh-CN" altLang="en-US" sz="1800" dirty="0">
              <a:solidFill>
                <a:schemeClr val="tx1">
                  <a:tint val="75000"/>
                </a:schemeClr>
              </a:solidFill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1800" dirty="0">
                <a:ea typeface="微软雅黑" panose="020B0503020204020204" pitchFamily="34" charset="-122"/>
              </a:rPr>
              <a:t>1、根据规划局提供的基准点进行建筑物定位引测，并在场地附件建立施工期间坐标控制网、标高控制点。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1800" dirty="0">
                <a:ea typeface="微软雅黑" panose="020B0503020204020204" pitchFamily="34" charset="-122"/>
              </a:rPr>
              <a:t>2、根据控制网进行红线放样，然后对红线范围内原始地貌数据进行采集并报监理单位审批。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1800" dirty="0">
                <a:ea typeface="微软雅黑" panose="020B0503020204020204" pitchFamily="34" charset="-122"/>
              </a:rPr>
              <a:t>3、完成建筑定位、轴线引测后报监理公司复核。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47"/>
          <p:cNvGrpSpPr/>
          <p:nvPr/>
        </p:nvGrpSpPr>
        <p:grpSpPr>
          <a:xfrm>
            <a:off x="1972819" y="794005"/>
            <a:ext cx="198882" cy="191262"/>
            <a:chOff x="0" y="0"/>
            <a:chExt cx="185199" cy="193613"/>
          </a:xfrm>
        </p:grpSpPr>
        <p:sp>
          <p:nvSpPr>
            <p:cNvPr id="13" name="矩形 31"/>
            <p:cNvSpPr/>
            <p:nvPr/>
          </p:nvSpPr>
          <p:spPr>
            <a:xfrm>
              <a:off x="-1" y="-1"/>
              <a:ext cx="152164" cy="161881"/>
            </a:xfrm>
            <a:prstGeom prst="rect">
              <a:avLst/>
            </a:prstGeom>
            <a:noFill/>
            <a:ln w="19050" cap="flat">
              <a:solidFill>
                <a:srgbClr val="808080"/>
              </a:solidFill>
              <a:prstDash val="solid"/>
              <a:miter lim="8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 defTabSz="1097280" eaLnBrk="0" fontAlgn="base" hangingPunct="0">
                <a:spcBef>
                  <a:spcPct val="0"/>
                </a:spcBef>
                <a:spcAft>
                  <a:spcPct val="0"/>
                </a:spcAft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4" name="矩形 32"/>
            <p:cNvSpPr/>
            <p:nvPr/>
          </p:nvSpPr>
          <p:spPr>
            <a:xfrm>
              <a:off x="33036" y="31733"/>
              <a:ext cx="152164" cy="161881"/>
            </a:xfrm>
            <a:prstGeom prst="rect">
              <a:avLst/>
            </a:prstGeom>
            <a:gradFill flip="none" rotWithShape="1">
              <a:gsLst>
                <a:gs pos="0">
                  <a:srgbClr val="BC000D"/>
                </a:gs>
                <a:gs pos="100000">
                  <a:srgbClr val="FF0517"/>
                </a:gs>
              </a:gsLst>
              <a:lin ang="189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 defTabSz="1097280" eaLnBrk="0" fontAlgn="base" hangingPunct="0">
                <a:spcBef>
                  <a:spcPct val="0"/>
                </a:spcBef>
                <a:spcAft>
                  <a:spcPct val="0"/>
                </a:spcAft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2564893" y="794005"/>
            <a:ext cx="5464302" cy="535531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defTabSz="109728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sz="2880">
                <a:solidFill>
                  <a:prstClr val="black"/>
                </a:solidFill>
                <a:latin typeface="Times New Roman" panose="02020603050405020304" charset="0"/>
                <a:ea typeface="微软雅黑" panose="020B0503020204020204" pitchFamily="34" charset="-122"/>
                <a:cs typeface="Times New Roman" panose="02020603050405020304" charset="0"/>
              </a:rPr>
              <a:t>观测坐标，高程控制点</a:t>
            </a:r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2171700" y="1141477"/>
            <a:ext cx="7929372" cy="771906"/>
          </a:xfrm>
        </p:spPr>
        <p:txBody>
          <a:bodyPr>
            <a:noAutofit/>
          </a:bodyPr>
          <a:lstStyle/>
          <a:p>
            <a:endParaRPr lang="zh-CN" altLang="en-US" sz="1800">
              <a:solidFill>
                <a:schemeClr val="tx1">
                  <a:tint val="75000"/>
                </a:schemeClr>
              </a:solidFill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1800">
                <a:ea typeface="微软雅黑" panose="020B0503020204020204" pitchFamily="34" charset="-122"/>
              </a:rPr>
              <a:t>现场建立3个以上三级坐标、高程控制点，采用钢管做维护、警示</a:t>
            </a:r>
          </a:p>
        </p:txBody>
      </p:sp>
      <p:pic>
        <p:nvPicPr>
          <p:cNvPr id="5" name="图片 4" descr="微信截图_202002141318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6224" y="2037588"/>
            <a:ext cx="5559552" cy="384048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47"/>
          <p:cNvGrpSpPr/>
          <p:nvPr/>
        </p:nvGrpSpPr>
        <p:grpSpPr>
          <a:xfrm>
            <a:off x="1972819" y="794005"/>
            <a:ext cx="198882" cy="191262"/>
            <a:chOff x="0" y="0"/>
            <a:chExt cx="185199" cy="193613"/>
          </a:xfrm>
        </p:grpSpPr>
        <p:sp>
          <p:nvSpPr>
            <p:cNvPr id="13" name="矩形 31"/>
            <p:cNvSpPr/>
            <p:nvPr/>
          </p:nvSpPr>
          <p:spPr>
            <a:xfrm>
              <a:off x="-1" y="-1"/>
              <a:ext cx="152164" cy="161881"/>
            </a:xfrm>
            <a:prstGeom prst="rect">
              <a:avLst/>
            </a:prstGeom>
            <a:noFill/>
            <a:ln w="19050" cap="flat">
              <a:solidFill>
                <a:srgbClr val="808080"/>
              </a:solidFill>
              <a:prstDash val="solid"/>
              <a:miter lim="8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 defTabSz="1097280" eaLnBrk="0" fontAlgn="base" hangingPunct="0">
                <a:spcBef>
                  <a:spcPct val="0"/>
                </a:spcBef>
                <a:spcAft>
                  <a:spcPct val="0"/>
                </a:spcAft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4" name="矩形 32"/>
            <p:cNvSpPr/>
            <p:nvPr/>
          </p:nvSpPr>
          <p:spPr>
            <a:xfrm>
              <a:off x="33036" y="31733"/>
              <a:ext cx="152164" cy="161881"/>
            </a:xfrm>
            <a:prstGeom prst="rect">
              <a:avLst/>
            </a:prstGeom>
            <a:gradFill flip="none" rotWithShape="1">
              <a:gsLst>
                <a:gs pos="0">
                  <a:srgbClr val="BC000D"/>
                </a:gs>
                <a:gs pos="100000">
                  <a:srgbClr val="FF0517"/>
                </a:gs>
              </a:gsLst>
              <a:lin ang="189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 defTabSz="1097280" eaLnBrk="0" fontAlgn="base" hangingPunct="0">
                <a:spcBef>
                  <a:spcPct val="0"/>
                </a:spcBef>
                <a:spcAft>
                  <a:spcPct val="0"/>
                </a:spcAft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2564893" y="794005"/>
            <a:ext cx="5464302" cy="535531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defTabSz="109728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sz="2880">
                <a:solidFill>
                  <a:prstClr val="black"/>
                </a:solidFill>
                <a:latin typeface="Times New Roman" panose="02020603050405020304" charset="0"/>
                <a:ea typeface="微软雅黑" panose="020B0503020204020204" pitchFamily="34" charset="-122"/>
                <a:cs typeface="Times New Roman" panose="02020603050405020304" charset="0"/>
              </a:rPr>
              <a:t>沉降观测点</a:t>
            </a:r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1825752" y="1157479"/>
            <a:ext cx="7929372" cy="1430274"/>
          </a:xfrm>
        </p:spPr>
        <p:txBody>
          <a:bodyPr>
            <a:noAutofit/>
          </a:bodyPr>
          <a:lstStyle/>
          <a:p>
            <a:endParaRPr lang="zh-CN" altLang="en-US" sz="1800">
              <a:solidFill>
                <a:schemeClr val="tx1">
                  <a:tint val="75000"/>
                </a:schemeClr>
              </a:solidFill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1800">
                <a:ea typeface="微软雅黑" panose="020B0503020204020204" pitchFamily="34" charset="-122"/>
              </a:rPr>
              <a:t>沉降观测点采用Φ20镀锌圆钢加工，测量点位统一进行编号，沉降由第三方实施观测，进入主体标准层开始观测</a:t>
            </a:r>
          </a:p>
        </p:txBody>
      </p:sp>
      <p:pic>
        <p:nvPicPr>
          <p:cNvPr id="2" name="图片 1" descr="微信截图_202002141320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0" y="2499360"/>
            <a:ext cx="4572000" cy="367131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47"/>
          <p:cNvGrpSpPr/>
          <p:nvPr/>
        </p:nvGrpSpPr>
        <p:grpSpPr>
          <a:xfrm>
            <a:off x="1972819" y="794005"/>
            <a:ext cx="198882" cy="191262"/>
            <a:chOff x="0" y="0"/>
            <a:chExt cx="185199" cy="193613"/>
          </a:xfrm>
        </p:grpSpPr>
        <p:sp>
          <p:nvSpPr>
            <p:cNvPr id="13" name="矩形 31"/>
            <p:cNvSpPr/>
            <p:nvPr/>
          </p:nvSpPr>
          <p:spPr>
            <a:xfrm>
              <a:off x="-1" y="-1"/>
              <a:ext cx="152164" cy="161881"/>
            </a:xfrm>
            <a:prstGeom prst="rect">
              <a:avLst/>
            </a:prstGeom>
            <a:noFill/>
            <a:ln w="19050" cap="flat">
              <a:solidFill>
                <a:srgbClr val="808080"/>
              </a:solidFill>
              <a:prstDash val="solid"/>
              <a:miter lim="8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 defTabSz="1097280" eaLnBrk="0" fontAlgn="base" hangingPunct="0">
                <a:spcBef>
                  <a:spcPct val="0"/>
                </a:spcBef>
                <a:spcAft>
                  <a:spcPct val="0"/>
                </a:spcAft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4" name="矩形 32"/>
            <p:cNvSpPr/>
            <p:nvPr/>
          </p:nvSpPr>
          <p:spPr>
            <a:xfrm>
              <a:off x="33036" y="31733"/>
              <a:ext cx="152164" cy="161881"/>
            </a:xfrm>
            <a:prstGeom prst="rect">
              <a:avLst/>
            </a:prstGeom>
            <a:gradFill flip="none" rotWithShape="1">
              <a:gsLst>
                <a:gs pos="0">
                  <a:srgbClr val="BC000D"/>
                </a:gs>
                <a:gs pos="100000">
                  <a:srgbClr val="FF0517"/>
                </a:gs>
              </a:gsLst>
              <a:lin ang="189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 defTabSz="1097280" eaLnBrk="0" fontAlgn="base" hangingPunct="0">
                <a:spcBef>
                  <a:spcPct val="0"/>
                </a:spcBef>
                <a:spcAft>
                  <a:spcPct val="0"/>
                </a:spcAft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2564893" y="794005"/>
            <a:ext cx="5464302" cy="535531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defTabSz="109728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sz="2880">
                <a:solidFill>
                  <a:prstClr val="black"/>
                </a:solidFill>
                <a:latin typeface="Times New Roman" panose="02020603050405020304" charset="0"/>
                <a:ea typeface="微软雅黑" panose="020B0503020204020204" pitchFamily="34" charset="-122"/>
                <a:cs typeface="Times New Roman" panose="02020603050405020304" charset="0"/>
              </a:rPr>
              <a:t>临时监控点</a:t>
            </a:r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1855470" y="1157478"/>
            <a:ext cx="7929372" cy="1444752"/>
          </a:xfrm>
        </p:spPr>
        <p:txBody>
          <a:bodyPr>
            <a:noAutofit/>
          </a:bodyPr>
          <a:lstStyle/>
          <a:p>
            <a:endParaRPr lang="zh-CN" altLang="en-US" sz="1800">
              <a:solidFill>
                <a:schemeClr val="tx1">
                  <a:tint val="75000"/>
                </a:schemeClr>
              </a:solidFill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1800">
                <a:ea typeface="微软雅黑" panose="020B0503020204020204" pitchFamily="34" charset="-122"/>
              </a:rPr>
              <a:t>临时测量监控点采用木桩支座,桩截面一般为5cm*5cm，木桩顶部平整，木桩周边用混凝土浇筑保护，避免扰动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2819" y="2602230"/>
            <a:ext cx="3858006" cy="2577084"/>
          </a:xfrm>
          <a:prstGeom prst="rect">
            <a:avLst/>
          </a:prstGeom>
        </p:spPr>
      </p:pic>
      <p:pic>
        <p:nvPicPr>
          <p:cNvPr id="5" name="图片 -2147482620" descr="图片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9444" y="2602231"/>
            <a:ext cx="4241292" cy="2577846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47"/>
          <p:cNvGrpSpPr/>
          <p:nvPr/>
        </p:nvGrpSpPr>
        <p:grpSpPr>
          <a:xfrm>
            <a:off x="1972819" y="794005"/>
            <a:ext cx="198882" cy="191262"/>
            <a:chOff x="0" y="0"/>
            <a:chExt cx="185199" cy="193613"/>
          </a:xfrm>
        </p:grpSpPr>
        <p:sp>
          <p:nvSpPr>
            <p:cNvPr id="13" name="矩形 31"/>
            <p:cNvSpPr/>
            <p:nvPr/>
          </p:nvSpPr>
          <p:spPr>
            <a:xfrm>
              <a:off x="-1" y="-1"/>
              <a:ext cx="152164" cy="161881"/>
            </a:xfrm>
            <a:prstGeom prst="rect">
              <a:avLst/>
            </a:prstGeom>
            <a:noFill/>
            <a:ln w="19050" cap="flat">
              <a:solidFill>
                <a:srgbClr val="808080"/>
              </a:solidFill>
              <a:prstDash val="solid"/>
              <a:miter lim="8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 defTabSz="1097280" eaLnBrk="0" fontAlgn="base" hangingPunct="0">
                <a:spcBef>
                  <a:spcPct val="0"/>
                </a:spcBef>
                <a:spcAft>
                  <a:spcPct val="0"/>
                </a:spcAft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4" name="矩形 32"/>
            <p:cNvSpPr/>
            <p:nvPr/>
          </p:nvSpPr>
          <p:spPr>
            <a:xfrm>
              <a:off x="33036" y="31733"/>
              <a:ext cx="152164" cy="161881"/>
            </a:xfrm>
            <a:prstGeom prst="rect">
              <a:avLst/>
            </a:prstGeom>
            <a:gradFill flip="none" rotWithShape="1">
              <a:gsLst>
                <a:gs pos="0">
                  <a:srgbClr val="BC000D"/>
                </a:gs>
                <a:gs pos="100000">
                  <a:srgbClr val="FF0517"/>
                </a:gs>
              </a:gsLst>
              <a:lin ang="189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 defTabSz="1097280" eaLnBrk="0" fontAlgn="base" hangingPunct="0">
                <a:spcBef>
                  <a:spcPct val="0"/>
                </a:spcBef>
                <a:spcAft>
                  <a:spcPct val="0"/>
                </a:spcAft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2564893" y="794005"/>
            <a:ext cx="5464302" cy="535531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defTabSz="109728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sz="2880">
                <a:solidFill>
                  <a:prstClr val="black"/>
                </a:solidFill>
                <a:latin typeface="Times New Roman" panose="02020603050405020304" charset="0"/>
                <a:ea typeface="微软雅黑" panose="020B0503020204020204" pitchFamily="34" charset="-122"/>
                <a:cs typeface="Times New Roman" panose="02020603050405020304" charset="0"/>
              </a:rPr>
              <a:t>测量基准点</a:t>
            </a:r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1972818" y="1088137"/>
            <a:ext cx="7929372" cy="989838"/>
          </a:xfrm>
        </p:spPr>
        <p:txBody>
          <a:bodyPr>
            <a:noAutofit/>
          </a:bodyPr>
          <a:lstStyle/>
          <a:p>
            <a:endParaRPr lang="zh-CN" altLang="en-US" sz="1800">
              <a:solidFill>
                <a:schemeClr val="tx1">
                  <a:tint val="75000"/>
                </a:schemeClr>
              </a:solidFill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1800">
                <a:ea typeface="微软雅黑" panose="020B0503020204020204" pitchFamily="34" charset="-122"/>
              </a:rPr>
              <a:t>场地内设置施工测量控制基准点，采用混凝土浇筑，必须牢固、坚实。</a:t>
            </a:r>
          </a:p>
        </p:txBody>
      </p:sp>
      <p:pic>
        <p:nvPicPr>
          <p:cNvPr id="5" name="图片 4" descr="微信截图_2020021413445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24479" y="1988059"/>
            <a:ext cx="4542282" cy="4251198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47"/>
          <p:cNvGrpSpPr/>
          <p:nvPr/>
        </p:nvGrpSpPr>
        <p:grpSpPr>
          <a:xfrm>
            <a:off x="1972819" y="794005"/>
            <a:ext cx="198882" cy="191262"/>
            <a:chOff x="0" y="0"/>
            <a:chExt cx="185199" cy="193613"/>
          </a:xfrm>
        </p:grpSpPr>
        <p:sp>
          <p:nvSpPr>
            <p:cNvPr id="13" name="矩形 31"/>
            <p:cNvSpPr/>
            <p:nvPr/>
          </p:nvSpPr>
          <p:spPr>
            <a:xfrm>
              <a:off x="-1" y="-1"/>
              <a:ext cx="152164" cy="161881"/>
            </a:xfrm>
            <a:prstGeom prst="rect">
              <a:avLst/>
            </a:prstGeom>
            <a:noFill/>
            <a:ln w="19050" cap="flat">
              <a:solidFill>
                <a:srgbClr val="808080"/>
              </a:solidFill>
              <a:prstDash val="solid"/>
              <a:miter lim="8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 defTabSz="1097280" eaLnBrk="0" fontAlgn="base" hangingPunct="0">
                <a:spcBef>
                  <a:spcPct val="0"/>
                </a:spcBef>
                <a:spcAft>
                  <a:spcPct val="0"/>
                </a:spcAft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4" name="矩形 32"/>
            <p:cNvSpPr/>
            <p:nvPr/>
          </p:nvSpPr>
          <p:spPr>
            <a:xfrm>
              <a:off x="33036" y="31733"/>
              <a:ext cx="152164" cy="161881"/>
            </a:xfrm>
            <a:prstGeom prst="rect">
              <a:avLst/>
            </a:prstGeom>
            <a:gradFill flip="none" rotWithShape="1">
              <a:gsLst>
                <a:gs pos="0">
                  <a:srgbClr val="BC000D"/>
                </a:gs>
                <a:gs pos="100000">
                  <a:srgbClr val="FF0517"/>
                </a:gs>
              </a:gsLst>
              <a:lin ang="189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 defTabSz="1097280" eaLnBrk="0" fontAlgn="base" hangingPunct="0">
                <a:spcBef>
                  <a:spcPct val="0"/>
                </a:spcBef>
                <a:spcAft>
                  <a:spcPct val="0"/>
                </a:spcAft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2564893" y="794005"/>
            <a:ext cx="5464302" cy="535531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defTabSz="109728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sz="2880">
                <a:solidFill>
                  <a:prstClr val="black"/>
                </a:solidFill>
                <a:latin typeface="Times New Roman" panose="02020603050405020304" charset="0"/>
                <a:ea typeface="微软雅黑" panose="020B0503020204020204" pitchFamily="34" charset="-122"/>
                <a:cs typeface="Times New Roman" panose="02020603050405020304" charset="0"/>
              </a:rPr>
              <a:t>场地控制网</a:t>
            </a:r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2456688" y="1805179"/>
            <a:ext cx="6274308" cy="3158490"/>
          </a:xfrm>
        </p:spPr>
        <p:txBody>
          <a:bodyPr>
            <a:noAutofit/>
          </a:bodyPr>
          <a:lstStyle/>
          <a:p>
            <a:endParaRPr lang="zh-CN" altLang="en-US" sz="1800">
              <a:solidFill>
                <a:schemeClr val="tx1">
                  <a:tint val="75000"/>
                </a:schemeClr>
              </a:solidFill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1800">
                <a:ea typeface="微软雅黑" panose="020B0503020204020204" pitchFamily="34" charset="-122"/>
              </a:rPr>
              <a:t>基础施工阶段地形变化大、地势错阶起伏，单位工程数量多，为实施有效测量控制，开工初在场区内设置由二～四个桩位形成的导线控制网(场区四周边及中间高处各布一点，保证通视即可)，场区控制网是单位工程轴网设置的依据，它是建筑物平面控制的上一级控制。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47"/>
          <p:cNvGrpSpPr/>
          <p:nvPr/>
        </p:nvGrpSpPr>
        <p:grpSpPr>
          <a:xfrm>
            <a:off x="1972819" y="794005"/>
            <a:ext cx="198882" cy="191262"/>
            <a:chOff x="0" y="0"/>
            <a:chExt cx="185199" cy="193613"/>
          </a:xfrm>
        </p:grpSpPr>
        <p:sp>
          <p:nvSpPr>
            <p:cNvPr id="13" name="矩形 31"/>
            <p:cNvSpPr/>
            <p:nvPr/>
          </p:nvSpPr>
          <p:spPr>
            <a:xfrm>
              <a:off x="-1" y="-1"/>
              <a:ext cx="152164" cy="161881"/>
            </a:xfrm>
            <a:prstGeom prst="rect">
              <a:avLst/>
            </a:prstGeom>
            <a:noFill/>
            <a:ln w="19050" cap="flat">
              <a:solidFill>
                <a:srgbClr val="808080"/>
              </a:solidFill>
              <a:prstDash val="solid"/>
              <a:miter lim="8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 defTabSz="1097280" eaLnBrk="0" fontAlgn="base" hangingPunct="0">
                <a:spcBef>
                  <a:spcPct val="0"/>
                </a:spcBef>
                <a:spcAft>
                  <a:spcPct val="0"/>
                </a:spcAft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4" name="矩形 32"/>
            <p:cNvSpPr/>
            <p:nvPr/>
          </p:nvSpPr>
          <p:spPr>
            <a:xfrm>
              <a:off x="33036" y="31733"/>
              <a:ext cx="152164" cy="161881"/>
            </a:xfrm>
            <a:prstGeom prst="rect">
              <a:avLst/>
            </a:prstGeom>
            <a:gradFill flip="none" rotWithShape="1">
              <a:gsLst>
                <a:gs pos="0">
                  <a:srgbClr val="BC000D"/>
                </a:gs>
                <a:gs pos="100000">
                  <a:srgbClr val="FF0517"/>
                </a:gs>
              </a:gsLst>
              <a:lin ang="189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 defTabSz="1097280" eaLnBrk="0" fontAlgn="base" hangingPunct="0">
                <a:spcBef>
                  <a:spcPct val="0"/>
                </a:spcBef>
                <a:spcAft>
                  <a:spcPct val="0"/>
                </a:spcAft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2564893" y="794005"/>
            <a:ext cx="5464302" cy="535531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defTabSz="109728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sz="2880">
                <a:solidFill>
                  <a:prstClr val="black"/>
                </a:solidFill>
                <a:latin typeface="Times New Roman" panose="02020603050405020304" charset="0"/>
                <a:ea typeface="微软雅黑" panose="020B0503020204020204" pitchFamily="34" charset="-122"/>
                <a:cs typeface="Times New Roman" panose="02020603050405020304" charset="0"/>
              </a:rPr>
              <a:t>测量制定坐标点</a:t>
            </a:r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2008632" y="1174243"/>
            <a:ext cx="7929372" cy="918210"/>
          </a:xfrm>
        </p:spPr>
        <p:txBody>
          <a:bodyPr>
            <a:noAutofit/>
          </a:bodyPr>
          <a:lstStyle/>
          <a:p>
            <a:endParaRPr lang="zh-CN" altLang="en-US" sz="1800">
              <a:solidFill>
                <a:schemeClr val="tx1">
                  <a:tint val="75000"/>
                </a:schemeClr>
              </a:solidFill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1800">
                <a:ea typeface="微软雅黑" panose="020B0503020204020204" pitchFamily="34" charset="-122"/>
              </a:rPr>
              <a:t>甲方根据图纸指定坐标点。（红点为一级控制点，永久使用）</a:t>
            </a:r>
          </a:p>
        </p:txBody>
      </p:sp>
      <p:pic>
        <p:nvPicPr>
          <p:cNvPr id="2" name="内容占位符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2468" y="1897380"/>
            <a:ext cx="5282184" cy="4149852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47"/>
          <p:cNvGrpSpPr/>
          <p:nvPr/>
        </p:nvGrpSpPr>
        <p:grpSpPr>
          <a:xfrm>
            <a:off x="1972819" y="794005"/>
            <a:ext cx="198882" cy="191262"/>
            <a:chOff x="0" y="0"/>
            <a:chExt cx="185199" cy="193613"/>
          </a:xfrm>
        </p:grpSpPr>
        <p:sp>
          <p:nvSpPr>
            <p:cNvPr id="13" name="矩形 31"/>
            <p:cNvSpPr/>
            <p:nvPr/>
          </p:nvSpPr>
          <p:spPr>
            <a:xfrm>
              <a:off x="-1" y="-1"/>
              <a:ext cx="152164" cy="161881"/>
            </a:xfrm>
            <a:prstGeom prst="rect">
              <a:avLst/>
            </a:prstGeom>
            <a:noFill/>
            <a:ln w="19050" cap="flat">
              <a:solidFill>
                <a:srgbClr val="808080"/>
              </a:solidFill>
              <a:prstDash val="solid"/>
              <a:miter lim="8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 defTabSz="1097280" eaLnBrk="0" fontAlgn="base" hangingPunct="0">
                <a:spcBef>
                  <a:spcPct val="0"/>
                </a:spcBef>
                <a:spcAft>
                  <a:spcPct val="0"/>
                </a:spcAft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4" name="矩形 32"/>
            <p:cNvSpPr/>
            <p:nvPr/>
          </p:nvSpPr>
          <p:spPr>
            <a:xfrm>
              <a:off x="33036" y="31733"/>
              <a:ext cx="152164" cy="161881"/>
            </a:xfrm>
            <a:prstGeom prst="rect">
              <a:avLst/>
            </a:prstGeom>
            <a:gradFill flip="none" rotWithShape="1">
              <a:gsLst>
                <a:gs pos="0">
                  <a:srgbClr val="BC000D"/>
                </a:gs>
                <a:gs pos="100000">
                  <a:srgbClr val="FF0517"/>
                </a:gs>
              </a:gsLst>
              <a:lin ang="189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 defTabSz="1097280" eaLnBrk="0" fontAlgn="base" hangingPunct="0">
                <a:spcBef>
                  <a:spcPct val="0"/>
                </a:spcBef>
                <a:spcAft>
                  <a:spcPct val="0"/>
                </a:spcAft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2564893" y="794005"/>
            <a:ext cx="5464302" cy="535531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defTabSz="109728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sz="2880">
                <a:solidFill>
                  <a:prstClr val="black"/>
                </a:solidFill>
                <a:latin typeface="Times New Roman" panose="02020603050405020304" charset="0"/>
                <a:ea typeface="微软雅黑" panose="020B0503020204020204" pitchFamily="34" charset="-122"/>
                <a:cs typeface="Times New Roman" panose="02020603050405020304" charset="0"/>
              </a:rPr>
              <a:t>引测坐标点</a:t>
            </a:r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2008632" y="1073659"/>
            <a:ext cx="7929372" cy="1384554"/>
          </a:xfrm>
        </p:spPr>
        <p:txBody>
          <a:bodyPr>
            <a:noAutofit/>
          </a:bodyPr>
          <a:lstStyle/>
          <a:p>
            <a:endParaRPr lang="zh-CN" altLang="en-US" sz="1800">
              <a:solidFill>
                <a:schemeClr val="tx1">
                  <a:tint val="75000"/>
                </a:schemeClr>
              </a:solidFill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1800">
                <a:ea typeface="微软雅黑" panose="020B0503020204020204" pitchFamily="34" charset="-122"/>
              </a:rPr>
              <a:t>项目部根据甲方指定点引测到施工区域围墙内部，便于使用（红点为一级控制点，永久使用）</a:t>
            </a:r>
          </a:p>
        </p:txBody>
      </p:sp>
      <p:pic>
        <p:nvPicPr>
          <p:cNvPr id="2" name="内容占位符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5522" y="2231899"/>
            <a:ext cx="4233672" cy="403479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47"/>
          <p:cNvGrpSpPr/>
          <p:nvPr/>
        </p:nvGrpSpPr>
        <p:grpSpPr>
          <a:xfrm>
            <a:off x="1972819" y="794005"/>
            <a:ext cx="198882" cy="191262"/>
            <a:chOff x="0" y="0"/>
            <a:chExt cx="185199" cy="193613"/>
          </a:xfrm>
        </p:grpSpPr>
        <p:sp>
          <p:nvSpPr>
            <p:cNvPr id="13" name="矩形 31"/>
            <p:cNvSpPr/>
            <p:nvPr/>
          </p:nvSpPr>
          <p:spPr>
            <a:xfrm>
              <a:off x="-1" y="-1"/>
              <a:ext cx="152164" cy="161881"/>
            </a:xfrm>
            <a:prstGeom prst="rect">
              <a:avLst/>
            </a:prstGeom>
            <a:noFill/>
            <a:ln w="19050" cap="flat">
              <a:solidFill>
                <a:srgbClr val="808080"/>
              </a:solidFill>
              <a:prstDash val="solid"/>
              <a:miter lim="8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 defTabSz="1097280" eaLnBrk="0" fontAlgn="base" hangingPunct="0">
                <a:spcBef>
                  <a:spcPct val="0"/>
                </a:spcBef>
                <a:spcAft>
                  <a:spcPct val="0"/>
                </a:spcAft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4" name="矩形 32"/>
            <p:cNvSpPr/>
            <p:nvPr/>
          </p:nvSpPr>
          <p:spPr>
            <a:xfrm>
              <a:off x="33036" y="31733"/>
              <a:ext cx="152164" cy="161881"/>
            </a:xfrm>
            <a:prstGeom prst="rect">
              <a:avLst/>
            </a:prstGeom>
            <a:gradFill flip="none" rotWithShape="1">
              <a:gsLst>
                <a:gs pos="0">
                  <a:srgbClr val="BC000D"/>
                </a:gs>
                <a:gs pos="100000">
                  <a:srgbClr val="FF0517"/>
                </a:gs>
              </a:gsLst>
              <a:lin ang="189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 defTabSz="1097280" eaLnBrk="0" fontAlgn="base" hangingPunct="0">
                <a:spcBef>
                  <a:spcPct val="0"/>
                </a:spcBef>
                <a:spcAft>
                  <a:spcPct val="0"/>
                </a:spcAft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2564893" y="794005"/>
            <a:ext cx="5464302" cy="535531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defTabSz="109728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880">
                <a:solidFill>
                  <a:prstClr val="black"/>
                </a:solidFill>
                <a:latin typeface="Times New Roman" panose="02020603050405020304" charset="0"/>
                <a:ea typeface="微软雅黑" panose="020B0503020204020204" pitchFamily="34" charset="-122"/>
                <a:cs typeface="Times New Roman" panose="02020603050405020304" charset="0"/>
              </a:rPr>
              <a:t>建立控制网</a:t>
            </a:r>
          </a:p>
        </p:txBody>
      </p:sp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2008632" y="1073659"/>
            <a:ext cx="7929372" cy="1384554"/>
          </a:xfrm>
        </p:spPr>
        <p:txBody>
          <a:bodyPr>
            <a:noAutofit/>
          </a:bodyPr>
          <a:lstStyle/>
          <a:p>
            <a:endParaRPr lang="zh-CN" altLang="en-US" sz="1800">
              <a:solidFill>
                <a:schemeClr val="tx1">
                  <a:tint val="75000"/>
                </a:schemeClr>
              </a:solidFill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1800">
                <a:ea typeface="微软雅黑" panose="020B0503020204020204" pitchFamily="34" charset="-122"/>
              </a:rPr>
              <a:t>根据引测控制点，建立平面控制网。（红点为一级控制点，永久使用）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1800">
                <a:ea typeface="微软雅黑" panose="020B0503020204020204" pitchFamily="34" charset="-122"/>
              </a:rPr>
              <a:t>施工单位在完成建筑定位、轴线引测后报监理公司复核</a:t>
            </a:r>
          </a:p>
        </p:txBody>
      </p:sp>
      <p:pic>
        <p:nvPicPr>
          <p:cNvPr id="8" name="内容占位符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0628" y="2272284"/>
            <a:ext cx="4383024" cy="36957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47"/>
          <p:cNvGrpSpPr/>
          <p:nvPr/>
        </p:nvGrpSpPr>
        <p:grpSpPr>
          <a:xfrm>
            <a:off x="1972819" y="794005"/>
            <a:ext cx="198882" cy="191262"/>
            <a:chOff x="0" y="0"/>
            <a:chExt cx="185199" cy="193613"/>
          </a:xfrm>
        </p:grpSpPr>
        <p:sp>
          <p:nvSpPr>
            <p:cNvPr id="13" name="矩形 31"/>
            <p:cNvSpPr/>
            <p:nvPr/>
          </p:nvSpPr>
          <p:spPr>
            <a:xfrm>
              <a:off x="-1" y="-1"/>
              <a:ext cx="152164" cy="161881"/>
            </a:xfrm>
            <a:prstGeom prst="rect">
              <a:avLst/>
            </a:prstGeom>
            <a:noFill/>
            <a:ln w="19050" cap="flat">
              <a:solidFill>
                <a:srgbClr val="808080"/>
              </a:solidFill>
              <a:prstDash val="solid"/>
              <a:miter lim="8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 defTabSz="1097280" eaLnBrk="0" fontAlgn="base" hangingPunct="0">
                <a:spcBef>
                  <a:spcPct val="0"/>
                </a:spcBef>
                <a:spcAft>
                  <a:spcPct val="0"/>
                </a:spcAft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4" name="矩形 32"/>
            <p:cNvSpPr/>
            <p:nvPr/>
          </p:nvSpPr>
          <p:spPr>
            <a:xfrm>
              <a:off x="33036" y="31733"/>
              <a:ext cx="152164" cy="161881"/>
            </a:xfrm>
            <a:prstGeom prst="rect">
              <a:avLst/>
            </a:prstGeom>
            <a:gradFill flip="none" rotWithShape="1">
              <a:gsLst>
                <a:gs pos="0">
                  <a:srgbClr val="BC000D"/>
                </a:gs>
                <a:gs pos="100000">
                  <a:srgbClr val="FF0517"/>
                </a:gs>
              </a:gsLst>
              <a:lin ang="189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 defTabSz="1097280" eaLnBrk="0" fontAlgn="base" hangingPunct="0">
                <a:spcBef>
                  <a:spcPct val="0"/>
                </a:spcBef>
                <a:spcAft>
                  <a:spcPct val="0"/>
                </a:spcAft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2564893" y="794005"/>
            <a:ext cx="5464302" cy="535531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defTabSz="109728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880">
                <a:solidFill>
                  <a:prstClr val="black"/>
                </a:solidFill>
                <a:latin typeface="Times New Roman" panose="02020603050405020304" charset="0"/>
                <a:ea typeface="微软雅黑" panose="020B0503020204020204" pitchFamily="34" charset="-122"/>
                <a:cs typeface="Times New Roman" panose="02020603050405020304" charset="0"/>
              </a:rPr>
              <a:t>基坑开挖定位</a:t>
            </a:r>
          </a:p>
        </p:txBody>
      </p:sp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2008632" y="1073659"/>
            <a:ext cx="7929372" cy="1384554"/>
          </a:xfrm>
        </p:spPr>
        <p:txBody>
          <a:bodyPr>
            <a:noAutofit/>
          </a:bodyPr>
          <a:lstStyle/>
          <a:p>
            <a:endParaRPr lang="zh-CN" altLang="en-US" sz="1800">
              <a:solidFill>
                <a:schemeClr val="tx1">
                  <a:tint val="75000"/>
                </a:schemeClr>
              </a:solidFill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1800">
                <a:ea typeface="微软雅黑" panose="020B0503020204020204" pitchFamily="34" charset="-122"/>
              </a:rPr>
              <a:t>施工单位在完成建筑定位、轴线引测后报监理公司复核后，根据控制点及高程控制点，放置基坑边线进行开挖。开挖完毕利用基础施工轴线引测采用龙门桩式定位。</a:t>
            </a:r>
          </a:p>
        </p:txBody>
      </p:sp>
      <p:pic>
        <p:nvPicPr>
          <p:cNvPr id="4" name="图片 -2147482616" descr="图片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6077" y="2721103"/>
            <a:ext cx="4633722" cy="324535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47"/>
          <p:cNvGrpSpPr/>
          <p:nvPr/>
        </p:nvGrpSpPr>
        <p:grpSpPr>
          <a:xfrm>
            <a:off x="1972819" y="794005"/>
            <a:ext cx="198882" cy="191262"/>
            <a:chOff x="0" y="0"/>
            <a:chExt cx="185199" cy="193613"/>
          </a:xfrm>
        </p:grpSpPr>
        <p:sp>
          <p:nvSpPr>
            <p:cNvPr id="13" name="矩形 31"/>
            <p:cNvSpPr/>
            <p:nvPr/>
          </p:nvSpPr>
          <p:spPr>
            <a:xfrm>
              <a:off x="-1" y="-1"/>
              <a:ext cx="152164" cy="161881"/>
            </a:xfrm>
            <a:prstGeom prst="rect">
              <a:avLst/>
            </a:prstGeom>
            <a:noFill/>
            <a:ln w="19050" cap="flat">
              <a:solidFill>
                <a:srgbClr val="808080"/>
              </a:solidFill>
              <a:prstDash val="solid"/>
              <a:miter lim="8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 defTabSz="1097280" eaLnBrk="0" fontAlgn="base" hangingPunct="0">
                <a:spcBef>
                  <a:spcPct val="0"/>
                </a:spcBef>
                <a:spcAft>
                  <a:spcPct val="0"/>
                </a:spcAft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4" name="矩形 32"/>
            <p:cNvSpPr/>
            <p:nvPr/>
          </p:nvSpPr>
          <p:spPr>
            <a:xfrm>
              <a:off x="33036" y="31733"/>
              <a:ext cx="152164" cy="161881"/>
            </a:xfrm>
            <a:prstGeom prst="rect">
              <a:avLst/>
            </a:prstGeom>
            <a:gradFill flip="none" rotWithShape="1">
              <a:gsLst>
                <a:gs pos="0">
                  <a:srgbClr val="BC000D"/>
                </a:gs>
                <a:gs pos="100000">
                  <a:srgbClr val="FF0517"/>
                </a:gs>
              </a:gsLst>
              <a:lin ang="189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 defTabSz="1097280" eaLnBrk="0" fontAlgn="base" hangingPunct="0">
                <a:spcBef>
                  <a:spcPct val="0"/>
                </a:spcBef>
                <a:spcAft>
                  <a:spcPct val="0"/>
                </a:spcAft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2564893" y="794005"/>
            <a:ext cx="5464302" cy="535531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defTabSz="109728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880">
                <a:solidFill>
                  <a:prstClr val="black"/>
                </a:solidFill>
                <a:latin typeface="Times New Roman" panose="02020603050405020304" charset="0"/>
                <a:ea typeface="微软雅黑" panose="020B0503020204020204" pitchFamily="34" charset="-122"/>
                <a:cs typeface="Times New Roman" panose="02020603050405020304" charset="0"/>
              </a:rPr>
              <a:t>测量施工放线</a:t>
            </a:r>
          </a:p>
        </p:txBody>
      </p:sp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2008632" y="1073659"/>
            <a:ext cx="7929372" cy="1384554"/>
          </a:xfrm>
        </p:spPr>
        <p:txBody>
          <a:bodyPr>
            <a:noAutofit/>
          </a:bodyPr>
          <a:lstStyle/>
          <a:p>
            <a:endParaRPr lang="zh-CN" altLang="en-US" sz="1800">
              <a:solidFill>
                <a:schemeClr val="tx1">
                  <a:tint val="75000"/>
                </a:schemeClr>
              </a:solidFill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1800">
                <a:ea typeface="微软雅黑" panose="020B0503020204020204" pitchFamily="34" charset="-122"/>
              </a:rPr>
              <a:t>主体结构施工在楼层内建立轴线控制网(内控法)，控制点不少于4个，根据控制点放置主轴线</a:t>
            </a: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6672" y="2337625"/>
            <a:ext cx="3947160" cy="3383280"/>
          </a:xfrm>
          <a:prstGeom prst="rect">
            <a:avLst/>
          </a:prstGeom>
          <a:noFill/>
        </p:spPr>
      </p:pic>
      <p:pic>
        <p:nvPicPr>
          <p:cNvPr id="4" name="图片 3" descr="控制线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52745" y="2226564"/>
            <a:ext cx="5028438" cy="3351276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47"/>
          <p:cNvGrpSpPr/>
          <p:nvPr/>
        </p:nvGrpSpPr>
        <p:grpSpPr>
          <a:xfrm>
            <a:off x="1972819" y="794005"/>
            <a:ext cx="198882" cy="191262"/>
            <a:chOff x="0" y="0"/>
            <a:chExt cx="185199" cy="193613"/>
          </a:xfrm>
        </p:grpSpPr>
        <p:sp>
          <p:nvSpPr>
            <p:cNvPr id="13" name="矩形 31"/>
            <p:cNvSpPr/>
            <p:nvPr/>
          </p:nvSpPr>
          <p:spPr>
            <a:xfrm>
              <a:off x="-1" y="-1"/>
              <a:ext cx="152164" cy="161881"/>
            </a:xfrm>
            <a:prstGeom prst="rect">
              <a:avLst/>
            </a:prstGeom>
            <a:noFill/>
            <a:ln w="19050" cap="flat">
              <a:solidFill>
                <a:srgbClr val="808080"/>
              </a:solidFill>
              <a:prstDash val="solid"/>
              <a:miter lim="8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 defTabSz="1097280" eaLnBrk="0" fontAlgn="base" hangingPunct="0">
                <a:spcBef>
                  <a:spcPct val="0"/>
                </a:spcBef>
                <a:spcAft>
                  <a:spcPct val="0"/>
                </a:spcAft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4" name="矩形 32"/>
            <p:cNvSpPr/>
            <p:nvPr/>
          </p:nvSpPr>
          <p:spPr>
            <a:xfrm>
              <a:off x="33036" y="31733"/>
              <a:ext cx="152164" cy="161881"/>
            </a:xfrm>
            <a:prstGeom prst="rect">
              <a:avLst/>
            </a:prstGeom>
            <a:gradFill flip="none" rotWithShape="1">
              <a:gsLst>
                <a:gs pos="0">
                  <a:srgbClr val="BC000D"/>
                </a:gs>
                <a:gs pos="100000">
                  <a:srgbClr val="FF0517"/>
                </a:gs>
              </a:gsLst>
              <a:lin ang="189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 defTabSz="1097280" eaLnBrk="0" fontAlgn="base" hangingPunct="0">
                <a:spcBef>
                  <a:spcPct val="0"/>
                </a:spcBef>
                <a:spcAft>
                  <a:spcPct val="0"/>
                </a:spcAft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2564893" y="794005"/>
            <a:ext cx="5464302" cy="535531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defTabSz="109728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880">
                <a:solidFill>
                  <a:prstClr val="black"/>
                </a:solidFill>
                <a:latin typeface="Times New Roman" panose="02020603050405020304" charset="0"/>
                <a:ea typeface="微软雅黑" panose="020B0503020204020204" pitchFamily="34" charset="-122"/>
                <a:cs typeface="Times New Roman" panose="02020603050405020304" charset="0"/>
              </a:rPr>
              <a:t>测量施工放线</a:t>
            </a:r>
          </a:p>
        </p:txBody>
      </p:sp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2008632" y="1114045"/>
            <a:ext cx="7929372" cy="1384554"/>
          </a:xfrm>
        </p:spPr>
        <p:txBody>
          <a:bodyPr>
            <a:noAutofit/>
          </a:bodyPr>
          <a:lstStyle/>
          <a:p>
            <a:endParaRPr lang="zh-CN" altLang="en-US" sz="1800">
              <a:solidFill>
                <a:schemeClr val="tx1">
                  <a:tint val="75000"/>
                </a:schemeClr>
              </a:solidFill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1800">
                <a:ea typeface="微软雅黑" panose="020B0503020204020204" pitchFamily="34" charset="-122"/>
              </a:rPr>
              <a:t>主轴控制线放置完毕，根据图纸放置门洞口线及装配构件墙端线，并在门洞口放置交叉线，边缘构造柱四角用红旗标注。</a:t>
            </a:r>
          </a:p>
        </p:txBody>
      </p:sp>
      <p:pic>
        <p:nvPicPr>
          <p:cNvPr id="4" name="内容占位符 -2147482614" descr="图片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7960" y="2397253"/>
            <a:ext cx="6490716" cy="382600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47"/>
          <p:cNvGrpSpPr/>
          <p:nvPr/>
        </p:nvGrpSpPr>
        <p:grpSpPr>
          <a:xfrm>
            <a:off x="1972819" y="794005"/>
            <a:ext cx="198882" cy="191262"/>
            <a:chOff x="0" y="0"/>
            <a:chExt cx="185199" cy="193613"/>
          </a:xfrm>
        </p:grpSpPr>
        <p:sp>
          <p:nvSpPr>
            <p:cNvPr id="13" name="矩形 31"/>
            <p:cNvSpPr/>
            <p:nvPr/>
          </p:nvSpPr>
          <p:spPr>
            <a:xfrm>
              <a:off x="-1" y="-1"/>
              <a:ext cx="152164" cy="161881"/>
            </a:xfrm>
            <a:prstGeom prst="rect">
              <a:avLst/>
            </a:prstGeom>
            <a:noFill/>
            <a:ln w="19050" cap="flat">
              <a:solidFill>
                <a:srgbClr val="808080"/>
              </a:solidFill>
              <a:prstDash val="solid"/>
              <a:miter lim="8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 defTabSz="1097280" eaLnBrk="0" fontAlgn="base" hangingPunct="0">
                <a:spcBef>
                  <a:spcPct val="0"/>
                </a:spcBef>
                <a:spcAft>
                  <a:spcPct val="0"/>
                </a:spcAft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4" name="矩形 32"/>
            <p:cNvSpPr/>
            <p:nvPr/>
          </p:nvSpPr>
          <p:spPr>
            <a:xfrm>
              <a:off x="33036" y="31733"/>
              <a:ext cx="152164" cy="161881"/>
            </a:xfrm>
            <a:prstGeom prst="rect">
              <a:avLst/>
            </a:prstGeom>
            <a:gradFill flip="none" rotWithShape="1">
              <a:gsLst>
                <a:gs pos="0">
                  <a:srgbClr val="BC000D"/>
                </a:gs>
                <a:gs pos="100000">
                  <a:srgbClr val="FF0517"/>
                </a:gs>
              </a:gsLst>
              <a:lin ang="189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 defTabSz="1097280" eaLnBrk="0" fontAlgn="base" hangingPunct="0">
                <a:spcBef>
                  <a:spcPct val="0"/>
                </a:spcBef>
                <a:spcAft>
                  <a:spcPct val="0"/>
                </a:spcAft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2564893" y="794005"/>
            <a:ext cx="5464302" cy="535531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defTabSz="109728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880">
                <a:solidFill>
                  <a:prstClr val="black"/>
                </a:solidFill>
                <a:latin typeface="Times New Roman" panose="02020603050405020304" charset="0"/>
                <a:ea typeface="微软雅黑" panose="020B0503020204020204" pitchFamily="34" charset="-122"/>
                <a:cs typeface="Times New Roman" panose="02020603050405020304" charset="0"/>
              </a:rPr>
              <a:t>测量施工放线</a:t>
            </a:r>
          </a:p>
        </p:txBody>
      </p:sp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1027176" y="1488949"/>
            <a:ext cx="4471416" cy="1384554"/>
          </a:xfrm>
        </p:spPr>
        <p:txBody>
          <a:bodyPr>
            <a:noAutofit/>
          </a:bodyPr>
          <a:lstStyle/>
          <a:p>
            <a:endParaRPr lang="zh-CN" altLang="en-US" sz="1800">
              <a:solidFill>
                <a:schemeClr val="tx1">
                  <a:tint val="75000"/>
                </a:schemeClr>
              </a:solidFill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1800">
                <a:ea typeface="微软雅黑" panose="020B0503020204020204" pitchFamily="34" charset="-122"/>
              </a:rPr>
              <a:t>结构主体控制线放置完毕后，放置构件墙体及模板外控线（距墙边50cm或20cm）便于墙体，模板，校核安装。</a:t>
            </a:r>
          </a:p>
        </p:txBody>
      </p:sp>
      <p:pic>
        <p:nvPicPr>
          <p:cNvPr id="7" name="图片 6" descr="弹防控制线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6059" y="3769614"/>
            <a:ext cx="4074414" cy="1970532"/>
          </a:xfrm>
          <a:prstGeom prst="rect">
            <a:avLst/>
          </a:prstGeom>
        </p:spPr>
      </p:pic>
      <p:pic>
        <p:nvPicPr>
          <p:cNvPr id="4" name="图片 3" descr="微信截图_202002071403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45659" y="1863090"/>
            <a:ext cx="5485638" cy="3968496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47"/>
          <p:cNvGrpSpPr/>
          <p:nvPr/>
        </p:nvGrpSpPr>
        <p:grpSpPr>
          <a:xfrm>
            <a:off x="1972819" y="794005"/>
            <a:ext cx="198882" cy="191262"/>
            <a:chOff x="0" y="0"/>
            <a:chExt cx="185199" cy="193613"/>
          </a:xfrm>
        </p:grpSpPr>
        <p:sp>
          <p:nvSpPr>
            <p:cNvPr id="13" name="矩形 31"/>
            <p:cNvSpPr/>
            <p:nvPr/>
          </p:nvSpPr>
          <p:spPr>
            <a:xfrm>
              <a:off x="-1" y="-1"/>
              <a:ext cx="152164" cy="161881"/>
            </a:xfrm>
            <a:prstGeom prst="rect">
              <a:avLst/>
            </a:prstGeom>
            <a:noFill/>
            <a:ln w="19050" cap="flat">
              <a:solidFill>
                <a:srgbClr val="808080"/>
              </a:solidFill>
              <a:prstDash val="solid"/>
              <a:miter lim="8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 defTabSz="1097280" eaLnBrk="0" fontAlgn="base" hangingPunct="0">
                <a:spcBef>
                  <a:spcPct val="0"/>
                </a:spcBef>
                <a:spcAft>
                  <a:spcPct val="0"/>
                </a:spcAft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4" name="矩形 32"/>
            <p:cNvSpPr/>
            <p:nvPr/>
          </p:nvSpPr>
          <p:spPr>
            <a:xfrm>
              <a:off x="33036" y="31733"/>
              <a:ext cx="152164" cy="161881"/>
            </a:xfrm>
            <a:prstGeom prst="rect">
              <a:avLst/>
            </a:prstGeom>
            <a:gradFill flip="none" rotWithShape="1">
              <a:gsLst>
                <a:gs pos="0">
                  <a:srgbClr val="BC000D"/>
                </a:gs>
                <a:gs pos="100000">
                  <a:srgbClr val="FF0517"/>
                </a:gs>
              </a:gsLst>
              <a:lin ang="189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 defTabSz="1097280" eaLnBrk="0" fontAlgn="base" hangingPunct="0">
                <a:spcBef>
                  <a:spcPct val="0"/>
                </a:spcBef>
                <a:spcAft>
                  <a:spcPct val="0"/>
                </a:spcAft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2564893" y="794005"/>
            <a:ext cx="5464302" cy="535531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defTabSz="109728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880">
                <a:solidFill>
                  <a:prstClr val="black"/>
                </a:solidFill>
                <a:latin typeface="Times New Roman" panose="02020603050405020304" charset="0"/>
                <a:ea typeface="微软雅黑" panose="020B0503020204020204" pitchFamily="34" charset="-122"/>
                <a:cs typeface="Times New Roman" panose="02020603050405020304" charset="0"/>
              </a:rPr>
              <a:t>测量施工放线</a:t>
            </a:r>
          </a:p>
        </p:txBody>
      </p:sp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2008632" y="1073659"/>
            <a:ext cx="7929372" cy="1384554"/>
          </a:xfrm>
        </p:spPr>
        <p:txBody>
          <a:bodyPr>
            <a:noAutofit/>
          </a:bodyPr>
          <a:lstStyle/>
          <a:p>
            <a:endParaRPr lang="zh-CN" altLang="en-US" sz="1800">
              <a:solidFill>
                <a:schemeClr val="tx1">
                  <a:tint val="75000"/>
                </a:schemeClr>
              </a:solidFill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1800">
                <a:ea typeface="微软雅黑" panose="020B0503020204020204" pitchFamily="34" charset="-122"/>
              </a:rPr>
              <a:t>使用水准仪根据高程控制点，放置结构标高控制点，在固定不变的物体上。便于楼层标高控制。</a:t>
            </a:r>
          </a:p>
        </p:txBody>
      </p:sp>
      <p:pic>
        <p:nvPicPr>
          <p:cNvPr id="5" name="图片 4" descr="celia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7048" y="2638807"/>
            <a:ext cx="4631436" cy="3065526"/>
          </a:xfrm>
          <a:prstGeom prst="rect">
            <a:avLst/>
          </a:prstGeom>
        </p:spPr>
      </p:pic>
      <p:pic>
        <p:nvPicPr>
          <p:cNvPr id="4" name="图片 3" descr="微信截图_2020021410453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72428" y="2638807"/>
            <a:ext cx="4125468" cy="3065526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47"/>
          <p:cNvGrpSpPr/>
          <p:nvPr/>
        </p:nvGrpSpPr>
        <p:grpSpPr>
          <a:xfrm>
            <a:off x="1972819" y="794005"/>
            <a:ext cx="198882" cy="191262"/>
            <a:chOff x="0" y="0"/>
            <a:chExt cx="185199" cy="193613"/>
          </a:xfrm>
        </p:grpSpPr>
        <p:sp>
          <p:nvSpPr>
            <p:cNvPr id="13" name="矩形 31"/>
            <p:cNvSpPr/>
            <p:nvPr/>
          </p:nvSpPr>
          <p:spPr>
            <a:xfrm>
              <a:off x="-1" y="-1"/>
              <a:ext cx="152164" cy="161881"/>
            </a:xfrm>
            <a:prstGeom prst="rect">
              <a:avLst/>
            </a:prstGeom>
            <a:noFill/>
            <a:ln w="19050" cap="flat">
              <a:solidFill>
                <a:srgbClr val="808080"/>
              </a:solidFill>
              <a:prstDash val="solid"/>
              <a:miter lim="8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 defTabSz="1097280" eaLnBrk="0" fontAlgn="base" hangingPunct="0">
                <a:spcBef>
                  <a:spcPct val="0"/>
                </a:spcBef>
                <a:spcAft>
                  <a:spcPct val="0"/>
                </a:spcAft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4" name="矩形 32"/>
            <p:cNvSpPr/>
            <p:nvPr/>
          </p:nvSpPr>
          <p:spPr>
            <a:xfrm>
              <a:off x="33036" y="31733"/>
              <a:ext cx="152164" cy="161881"/>
            </a:xfrm>
            <a:prstGeom prst="rect">
              <a:avLst/>
            </a:prstGeom>
            <a:gradFill flip="none" rotWithShape="1">
              <a:gsLst>
                <a:gs pos="0">
                  <a:srgbClr val="BC000D"/>
                </a:gs>
                <a:gs pos="100000">
                  <a:srgbClr val="FF0517"/>
                </a:gs>
              </a:gsLst>
              <a:lin ang="189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 defTabSz="1097280" eaLnBrk="0" fontAlgn="base" hangingPunct="0">
                <a:spcBef>
                  <a:spcPct val="0"/>
                </a:spcBef>
                <a:spcAft>
                  <a:spcPct val="0"/>
                </a:spcAft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2564893" y="794005"/>
            <a:ext cx="5464302" cy="535531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defTabSz="109728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880">
                <a:solidFill>
                  <a:prstClr val="black"/>
                </a:solidFill>
                <a:latin typeface="Times New Roman" panose="02020603050405020304" charset="0"/>
                <a:ea typeface="微软雅黑" panose="020B0503020204020204" pitchFamily="34" charset="-122"/>
                <a:cs typeface="Times New Roman" panose="02020603050405020304" charset="0"/>
              </a:rPr>
              <a:t>测量施工放线</a:t>
            </a:r>
          </a:p>
        </p:txBody>
      </p:sp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2008632" y="1073659"/>
            <a:ext cx="7929372" cy="1384554"/>
          </a:xfrm>
        </p:spPr>
        <p:txBody>
          <a:bodyPr>
            <a:noAutofit/>
          </a:bodyPr>
          <a:lstStyle/>
          <a:p>
            <a:endParaRPr lang="zh-CN" altLang="en-US" sz="1800">
              <a:solidFill>
                <a:schemeClr val="tx1">
                  <a:tint val="75000"/>
                </a:schemeClr>
              </a:solidFill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1800">
                <a:ea typeface="微软雅黑" panose="020B0503020204020204" pitchFamily="34" charset="-122"/>
              </a:rPr>
              <a:t>楼层内设置的传递点必须采用激光铅垂仪在放线孔进行传递，严禁采用线锤投射控制线。</a:t>
            </a:r>
          </a:p>
        </p:txBody>
      </p:sp>
      <p:pic>
        <p:nvPicPr>
          <p:cNvPr id="4" name="内容占位符 -2147482613" descr="图片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70427" y="2346961"/>
            <a:ext cx="4168902" cy="3438906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47"/>
          <p:cNvGrpSpPr/>
          <p:nvPr/>
        </p:nvGrpSpPr>
        <p:grpSpPr>
          <a:xfrm>
            <a:off x="1972819" y="794005"/>
            <a:ext cx="198882" cy="191262"/>
            <a:chOff x="0" y="0"/>
            <a:chExt cx="185199" cy="193613"/>
          </a:xfrm>
        </p:grpSpPr>
        <p:sp>
          <p:nvSpPr>
            <p:cNvPr id="13" name="矩形 31"/>
            <p:cNvSpPr/>
            <p:nvPr/>
          </p:nvSpPr>
          <p:spPr>
            <a:xfrm>
              <a:off x="-1" y="-1"/>
              <a:ext cx="152164" cy="161881"/>
            </a:xfrm>
            <a:prstGeom prst="rect">
              <a:avLst/>
            </a:prstGeom>
            <a:noFill/>
            <a:ln w="19050" cap="flat">
              <a:solidFill>
                <a:srgbClr val="808080"/>
              </a:solidFill>
              <a:prstDash val="solid"/>
              <a:miter lim="8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 defTabSz="1097280" eaLnBrk="0" fontAlgn="base" hangingPunct="0">
                <a:spcBef>
                  <a:spcPct val="0"/>
                </a:spcBef>
                <a:spcAft>
                  <a:spcPct val="0"/>
                </a:spcAft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4" name="矩形 32"/>
            <p:cNvSpPr/>
            <p:nvPr/>
          </p:nvSpPr>
          <p:spPr>
            <a:xfrm>
              <a:off x="33036" y="31733"/>
              <a:ext cx="152164" cy="161881"/>
            </a:xfrm>
            <a:prstGeom prst="rect">
              <a:avLst/>
            </a:prstGeom>
            <a:gradFill flip="none" rotWithShape="1">
              <a:gsLst>
                <a:gs pos="0">
                  <a:srgbClr val="BC000D"/>
                </a:gs>
                <a:gs pos="100000">
                  <a:srgbClr val="FF0517"/>
                </a:gs>
              </a:gsLst>
              <a:lin ang="189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 defTabSz="1097280" eaLnBrk="0" fontAlgn="base" hangingPunct="0">
                <a:spcBef>
                  <a:spcPct val="0"/>
                </a:spcBef>
                <a:spcAft>
                  <a:spcPct val="0"/>
                </a:spcAft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2564893" y="794005"/>
            <a:ext cx="5464302" cy="535531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defTabSz="109728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880">
                <a:solidFill>
                  <a:prstClr val="black"/>
                </a:solidFill>
                <a:latin typeface="Times New Roman" panose="02020603050405020304" charset="0"/>
                <a:ea typeface="微软雅黑" panose="020B0503020204020204" pitchFamily="34" charset="-122"/>
                <a:cs typeface="Times New Roman" panose="02020603050405020304" charset="0"/>
              </a:rPr>
              <a:t>测量施工放线</a:t>
            </a:r>
          </a:p>
        </p:txBody>
      </p:sp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1686306" y="1346454"/>
            <a:ext cx="1923288" cy="76962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1800">
                <a:ea typeface="微软雅黑" panose="020B0503020204020204" pitchFamily="34" charset="-122"/>
              </a:rPr>
              <a:t>放线孔的位置</a:t>
            </a:r>
          </a:p>
        </p:txBody>
      </p:sp>
      <p:pic>
        <p:nvPicPr>
          <p:cNvPr id="4" name="内容占位符 -2147482608" descr="图片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1842" y="1832611"/>
            <a:ext cx="10148316" cy="39814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544319" y="853441"/>
            <a:ext cx="5025390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09728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zh-CN" sz="2880" b="1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垫块标高控制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281685" y="2414779"/>
            <a:ext cx="382295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09728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16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依据施工层结构标高控制点（结构标高</a:t>
            </a:r>
            <a:r>
              <a:rPr lang="en-US" altLang="zh-CN" sz="216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+50cm</a:t>
            </a:r>
            <a:r>
              <a:rPr lang="zh-CN" altLang="en-US" sz="216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），使用水准仪放置墙体构件垫块（结构标高</a:t>
            </a:r>
            <a:r>
              <a:rPr lang="en-US" altLang="zh-CN" sz="216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+50mm</a:t>
            </a:r>
            <a:r>
              <a:rPr lang="zh-CN" altLang="en-US" sz="216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），并做好标记在放置垫块位置。</a:t>
            </a:r>
            <a:endParaRPr lang="en-US" altLang="zh-CN" sz="2160">
              <a:solidFill>
                <a:prstClr val="black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4" name="图片 3" descr="微信截图_202002151005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2197" y="1888999"/>
            <a:ext cx="3743706" cy="2516886"/>
          </a:xfrm>
          <a:prstGeom prst="rect">
            <a:avLst/>
          </a:prstGeom>
        </p:spPr>
      </p:pic>
      <p:pic>
        <p:nvPicPr>
          <p:cNvPr id="7" name="图片 6" descr="垫片从测量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02958" y="4470654"/>
            <a:ext cx="3742944" cy="1770888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47"/>
          <p:cNvGrpSpPr/>
          <p:nvPr/>
        </p:nvGrpSpPr>
        <p:grpSpPr>
          <a:xfrm>
            <a:off x="1972819" y="794005"/>
            <a:ext cx="198882" cy="191262"/>
            <a:chOff x="0" y="0"/>
            <a:chExt cx="185199" cy="193613"/>
          </a:xfrm>
        </p:grpSpPr>
        <p:sp>
          <p:nvSpPr>
            <p:cNvPr id="13" name="矩形 31"/>
            <p:cNvSpPr/>
            <p:nvPr/>
          </p:nvSpPr>
          <p:spPr>
            <a:xfrm>
              <a:off x="-1" y="-1"/>
              <a:ext cx="152164" cy="161881"/>
            </a:xfrm>
            <a:prstGeom prst="rect">
              <a:avLst/>
            </a:prstGeom>
            <a:noFill/>
            <a:ln w="19050" cap="flat">
              <a:solidFill>
                <a:srgbClr val="808080"/>
              </a:solidFill>
              <a:prstDash val="solid"/>
              <a:miter lim="8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 defTabSz="1097280" eaLnBrk="0" fontAlgn="base" hangingPunct="0">
                <a:spcBef>
                  <a:spcPct val="0"/>
                </a:spcBef>
                <a:spcAft>
                  <a:spcPct val="0"/>
                </a:spcAft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4" name="矩形 32"/>
            <p:cNvSpPr/>
            <p:nvPr/>
          </p:nvSpPr>
          <p:spPr>
            <a:xfrm>
              <a:off x="33036" y="31733"/>
              <a:ext cx="152164" cy="161881"/>
            </a:xfrm>
            <a:prstGeom prst="rect">
              <a:avLst/>
            </a:prstGeom>
            <a:gradFill flip="none" rotWithShape="1">
              <a:gsLst>
                <a:gs pos="0">
                  <a:srgbClr val="BC000D"/>
                </a:gs>
                <a:gs pos="100000">
                  <a:srgbClr val="FF0517"/>
                </a:gs>
              </a:gsLst>
              <a:lin ang="189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 defTabSz="1097280" eaLnBrk="0" fontAlgn="base" hangingPunct="0">
                <a:spcBef>
                  <a:spcPct val="0"/>
                </a:spcBef>
                <a:spcAft>
                  <a:spcPct val="0"/>
                </a:spcAft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15" name="TextBox 35"/>
          <p:cNvSpPr txBox="1"/>
          <p:nvPr/>
        </p:nvSpPr>
        <p:spPr>
          <a:xfrm>
            <a:off x="2394205" y="679705"/>
            <a:ext cx="5817870" cy="636969"/>
          </a:xfrm>
          <a:prstGeom prst="rect">
            <a:avLst/>
          </a:prstGeom>
          <a:solidFill>
            <a:srgbClr val="FF0000"/>
          </a:solidFill>
          <a:ln w="12700">
            <a:miter lim="400000"/>
          </a:ln>
        </p:spPr>
        <p:txBody>
          <a:bodyPr wrap="square" lIns="49376" rIns="49376">
            <a:spAutoFit/>
          </a:bodyPr>
          <a:lstStyle>
            <a:lvl1pPr>
              <a:lnSpc>
                <a:spcPct val="114000"/>
              </a:lnSpc>
              <a:defRPr b="1" i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lvl1pPr>
          </a:lstStyle>
          <a:p>
            <a:pPr defTabSz="109728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944" dirty="0">
                <a:solidFill>
                  <a:prstClr val="black"/>
                </a:solidFill>
                <a:sym typeface="+mn-ea"/>
              </a:rPr>
              <a:t>     </a:t>
            </a:r>
            <a:r>
              <a:rPr lang="en-US" altLang="zh-CN" sz="3360" dirty="0">
                <a:solidFill>
                  <a:prstClr val="black"/>
                </a:solidFill>
                <a:sym typeface="+mn-ea"/>
              </a:rPr>
              <a:t>  </a:t>
            </a:r>
            <a:r>
              <a:rPr lang="zh-CN" altLang="en-US" sz="2880" b="0" dirty="0">
                <a:solidFill>
                  <a:prstClr val="black"/>
                </a:solidFill>
                <a:sym typeface="+mn-ea"/>
              </a:rPr>
              <a:t>测量施工重点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262634" y="1601724"/>
            <a:ext cx="9666732" cy="35857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charset="0"/>
              <a:buChar char="p"/>
            </a:pPr>
            <a:r>
              <a:rPr lang="zh-CN" altLang="en-US" sz="192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到现场放样前，必须先熟悉图纸，对图纸技术交底中的有关尺寸进行计算、绘制CAD测绘图并需复核，制定具体的方案后方可进场。</a:t>
            </a:r>
          </a:p>
          <a:p>
            <a:pPr marL="342900" indent="-342900"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charset="0"/>
              <a:buChar char="p"/>
            </a:pPr>
            <a:r>
              <a:rPr lang="zh-CN" altLang="en-US" sz="192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所有测量人员必须熟悉控制点布置位置，并随时巡视控制点的保存情况，如破坏应及时汇报。</a:t>
            </a:r>
          </a:p>
          <a:p>
            <a:pPr marL="342900" indent="-342900"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charset="0"/>
              <a:buChar char="p"/>
            </a:pPr>
            <a:r>
              <a:rPr lang="zh-CN" altLang="en-US" sz="192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测量人员应了解工程进度情况，经常同有关领导和部门进行业务交流。</a:t>
            </a:r>
          </a:p>
          <a:p>
            <a:pPr marL="342900" indent="-342900"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charset="0"/>
              <a:buChar char="p"/>
            </a:pPr>
            <a:r>
              <a:rPr lang="zh-CN" altLang="en-US" sz="192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经常与施工人员保持联系，及时掌握图纸变更、洽商，并及时将变更内容反映到图纸上。</a:t>
            </a:r>
          </a:p>
          <a:p>
            <a:pPr marL="342900" indent="-342900"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charset="0"/>
              <a:buChar char="p"/>
            </a:pPr>
            <a:r>
              <a:rPr lang="zh-CN" altLang="en-US" sz="192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测量放线完毕必须通过甲方。监理。总包。验收才能下步施工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OPIC_ID" val="2869567"/>
  <p:tag name="KSO_WM_TEMPLATE_OUTLINE_ID" val="15"/>
  <p:tag name="KSO_WM_TEMPLATE_SCENE_ID" val="1"/>
  <p:tag name="KSO_WM_TEMPLATE_JOB_ID" val="2"/>
  <p:tag name="KSO_WM_TEMPLATE_TOPIC_DEFAULT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EFSHAPE" val="497470940"/>
  <p:tag name="KSO_WM_UNIT_PLACING_PICTURE_USER_VIEWPORT" val="{&quot;height&quot;:5472,&quot;width&quot;:6060}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850</Words>
  <Application>Microsoft Office PowerPoint</Application>
  <PresentationFormat>宽屏</PresentationFormat>
  <Paragraphs>88</Paragraphs>
  <Slides>21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21</vt:i4>
      </vt:variant>
    </vt:vector>
  </HeadingPairs>
  <TitlesOfParts>
    <vt:vector size="31" baseType="lpstr">
      <vt:lpstr>等线</vt:lpstr>
      <vt:lpstr>等线 Light</vt:lpstr>
      <vt:lpstr>黑体</vt:lpstr>
      <vt:lpstr>微软雅黑</vt:lpstr>
      <vt:lpstr>Arial</vt:lpstr>
      <vt:lpstr>Calibri</vt:lpstr>
      <vt:lpstr>Times New Roman</vt:lpstr>
      <vt:lpstr>Wingdings</vt:lpstr>
      <vt:lpstr>Office 主题​​</vt:lpstr>
      <vt:lpstr>1_Office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赵卫</dc:creator>
  <cp:lastModifiedBy>赵卫</cp:lastModifiedBy>
  <cp:revision>1</cp:revision>
  <dcterms:created xsi:type="dcterms:W3CDTF">2021-08-23T14:34:37Z</dcterms:created>
  <dcterms:modified xsi:type="dcterms:W3CDTF">2021-08-23T14:36:13Z</dcterms:modified>
</cp:coreProperties>
</file>